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handoutMasterIdLst>
    <p:handoutMasterId r:id="rId121"/>
  </p:handoutMasterIdLst>
  <p:sldIdLst>
    <p:sldId id="317" r:id="rId2"/>
    <p:sldId id="395" r:id="rId3"/>
    <p:sldId id="318" r:id="rId4"/>
    <p:sldId id="334" r:id="rId5"/>
    <p:sldId id="335" r:id="rId6"/>
    <p:sldId id="319" r:id="rId7"/>
    <p:sldId id="322" r:id="rId8"/>
    <p:sldId id="413" r:id="rId9"/>
    <p:sldId id="323" r:id="rId10"/>
    <p:sldId id="327" r:id="rId11"/>
    <p:sldId id="341" r:id="rId12"/>
    <p:sldId id="342" r:id="rId13"/>
    <p:sldId id="343" r:id="rId14"/>
    <p:sldId id="326" r:id="rId15"/>
    <p:sldId id="337" r:id="rId16"/>
    <p:sldId id="339" r:id="rId17"/>
    <p:sldId id="338" r:id="rId18"/>
    <p:sldId id="347" r:id="rId19"/>
    <p:sldId id="346" r:id="rId20"/>
    <p:sldId id="340" r:id="rId21"/>
    <p:sldId id="348" r:id="rId22"/>
    <p:sldId id="412" r:id="rId23"/>
    <p:sldId id="390" r:id="rId24"/>
    <p:sldId id="328" r:id="rId25"/>
    <p:sldId id="349" r:id="rId26"/>
    <p:sldId id="329" r:id="rId27"/>
    <p:sldId id="330" r:id="rId28"/>
    <p:sldId id="267" r:id="rId29"/>
    <p:sldId id="414" r:id="rId30"/>
    <p:sldId id="397" r:id="rId31"/>
    <p:sldId id="398" r:id="rId32"/>
    <p:sldId id="399" r:id="rId33"/>
    <p:sldId id="400" r:id="rId34"/>
    <p:sldId id="401" r:id="rId35"/>
    <p:sldId id="402" r:id="rId36"/>
    <p:sldId id="403" r:id="rId37"/>
    <p:sldId id="415" r:id="rId38"/>
    <p:sldId id="420" r:id="rId39"/>
    <p:sldId id="391" r:id="rId40"/>
    <p:sldId id="258" r:id="rId41"/>
    <p:sldId id="372" r:id="rId42"/>
    <p:sldId id="421" r:id="rId43"/>
    <p:sldId id="370" r:id="rId44"/>
    <p:sldId id="374" r:id="rId45"/>
    <p:sldId id="371" r:id="rId46"/>
    <p:sldId id="263" r:id="rId47"/>
    <p:sldId id="260" r:id="rId48"/>
    <p:sldId id="270" r:id="rId49"/>
    <p:sldId id="272" r:id="rId50"/>
    <p:sldId id="274" r:id="rId51"/>
    <p:sldId id="273" r:id="rId52"/>
    <p:sldId id="269" r:id="rId53"/>
    <p:sldId id="383" r:id="rId54"/>
    <p:sldId id="353" r:id="rId55"/>
    <p:sldId id="356" r:id="rId56"/>
    <p:sldId id="365" r:id="rId57"/>
    <p:sldId id="366" r:id="rId58"/>
    <p:sldId id="375" r:id="rId59"/>
    <p:sldId id="424" r:id="rId60"/>
    <p:sldId id="396" r:id="rId61"/>
    <p:sldId id="432" r:id="rId62"/>
    <p:sldId id="381" r:id="rId63"/>
    <p:sldId id="376" r:id="rId64"/>
    <p:sldId id="377" r:id="rId65"/>
    <p:sldId id="378" r:id="rId66"/>
    <p:sldId id="379" r:id="rId67"/>
    <p:sldId id="380" r:id="rId68"/>
    <p:sldId id="426" r:id="rId69"/>
    <p:sldId id="425" r:id="rId70"/>
    <p:sldId id="431" r:id="rId71"/>
    <p:sldId id="389" r:id="rId72"/>
    <p:sldId id="279" r:id="rId73"/>
    <p:sldId id="382" r:id="rId74"/>
    <p:sldId id="429" r:id="rId75"/>
    <p:sldId id="282" r:id="rId76"/>
    <p:sldId id="427" r:id="rId77"/>
    <p:sldId id="283" r:id="rId78"/>
    <p:sldId id="284" r:id="rId79"/>
    <p:sldId id="288" r:id="rId80"/>
    <p:sldId id="292" r:id="rId81"/>
    <p:sldId id="293" r:id="rId82"/>
    <p:sldId id="289" r:id="rId83"/>
    <p:sldId id="411" r:id="rId84"/>
    <p:sldId id="430" r:id="rId85"/>
    <p:sldId id="428" r:id="rId86"/>
    <p:sldId id="410" r:id="rId87"/>
    <p:sldId id="405" r:id="rId88"/>
    <p:sldId id="407" r:id="rId89"/>
    <p:sldId id="408" r:id="rId90"/>
    <p:sldId id="433" r:id="rId91"/>
    <p:sldId id="434" r:id="rId92"/>
    <p:sldId id="416" r:id="rId93"/>
    <p:sldId id="419" r:id="rId94"/>
    <p:sldId id="417" r:id="rId95"/>
    <p:sldId id="418" r:id="rId96"/>
    <p:sldId id="422" r:id="rId97"/>
    <p:sldId id="423" r:id="rId98"/>
    <p:sldId id="409" r:id="rId99"/>
    <p:sldId id="404" r:id="rId100"/>
    <p:sldId id="306" r:id="rId101"/>
    <p:sldId id="307" r:id="rId102"/>
    <p:sldId id="310" r:id="rId103"/>
    <p:sldId id="311" r:id="rId104"/>
    <p:sldId id="309" r:id="rId105"/>
    <p:sldId id="316" r:id="rId106"/>
    <p:sldId id="312" r:id="rId107"/>
    <p:sldId id="313" r:id="rId108"/>
    <p:sldId id="314" r:id="rId109"/>
    <p:sldId id="315" r:id="rId110"/>
    <p:sldId id="308" r:id="rId111"/>
    <p:sldId id="387" r:id="rId112"/>
    <p:sldId id="384" r:id="rId113"/>
    <p:sldId id="385" r:id="rId114"/>
    <p:sldId id="386" r:id="rId115"/>
    <p:sldId id="388" r:id="rId116"/>
    <p:sldId id="392" r:id="rId117"/>
    <p:sldId id="393" r:id="rId118"/>
    <p:sldId id="394" r:id="rId119"/>
  </p:sldIdLst>
  <p:sldSz cx="12192000" cy="6858000"/>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82" autoAdjust="0"/>
    <p:restoredTop sz="94660" autoAdjust="0"/>
  </p:normalViewPr>
  <p:slideViewPr>
    <p:cSldViewPr snapToGrid="0">
      <p:cViewPr varScale="1">
        <p:scale>
          <a:sx n="85" d="100"/>
          <a:sy n="85" d="100"/>
        </p:scale>
        <p:origin x="114" y="246"/>
      </p:cViewPr>
      <p:guideLst>
        <p:guide orient="horz" pos="2160"/>
        <p:guide pos="3840"/>
      </p:guideLst>
    </p:cSldViewPr>
  </p:slideViewPr>
  <p:outlineViewPr>
    <p:cViewPr>
      <p:scale>
        <a:sx n="33" d="100"/>
        <a:sy n="33" d="100"/>
      </p:scale>
      <p:origin x="0" y="183948"/>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5160"/>
          </a:xfrm>
          <a:prstGeom prst="rect">
            <a:avLst/>
          </a:prstGeom>
        </p:spPr>
        <p:txBody>
          <a:bodyPr vert="horz" lIns="92873" tIns="46437" rIns="92873" bIns="46437" rtlCol="0"/>
          <a:lstStyle>
            <a:lvl1pPr algn="l">
              <a:defRPr sz="1200"/>
            </a:lvl1pPr>
          </a:lstStyle>
          <a:p>
            <a:endParaRPr lang="en-US"/>
          </a:p>
        </p:txBody>
      </p:sp>
      <p:sp>
        <p:nvSpPr>
          <p:cNvPr id="3" name="Date Placeholder 2"/>
          <p:cNvSpPr>
            <a:spLocks noGrp="1"/>
          </p:cNvSpPr>
          <p:nvPr>
            <p:ph type="dt" sz="quarter" idx="1"/>
          </p:nvPr>
        </p:nvSpPr>
        <p:spPr>
          <a:xfrm>
            <a:off x="3956551" y="0"/>
            <a:ext cx="3026833" cy="465160"/>
          </a:xfrm>
          <a:prstGeom prst="rect">
            <a:avLst/>
          </a:prstGeom>
        </p:spPr>
        <p:txBody>
          <a:bodyPr vert="horz" lIns="92873" tIns="46437" rIns="92873" bIns="46437" rtlCol="0"/>
          <a:lstStyle>
            <a:lvl1pPr algn="r">
              <a:defRPr sz="1200"/>
            </a:lvl1pPr>
          </a:lstStyle>
          <a:p>
            <a:fld id="{3007D78B-5FA3-490A-9847-D7ECBF920705}" type="datetimeFigureOut">
              <a:rPr lang="en-US" smtClean="0"/>
              <a:t>11/23/2015</a:t>
            </a:fld>
            <a:endParaRPr lang="en-US"/>
          </a:p>
        </p:txBody>
      </p:sp>
      <p:sp>
        <p:nvSpPr>
          <p:cNvPr id="4" name="Footer Placeholder 3"/>
          <p:cNvSpPr>
            <a:spLocks noGrp="1"/>
          </p:cNvSpPr>
          <p:nvPr>
            <p:ph type="ftr" sz="quarter" idx="2"/>
          </p:nvPr>
        </p:nvSpPr>
        <p:spPr>
          <a:xfrm>
            <a:off x="1" y="8805842"/>
            <a:ext cx="3026833" cy="465159"/>
          </a:xfrm>
          <a:prstGeom prst="rect">
            <a:avLst/>
          </a:prstGeom>
        </p:spPr>
        <p:txBody>
          <a:bodyPr vert="horz" lIns="92873" tIns="46437" rIns="92873" bIns="46437" rtlCol="0" anchor="b"/>
          <a:lstStyle>
            <a:lvl1pPr algn="l">
              <a:defRPr sz="1200"/>
            </a:lvl1pPr>
          </a:lstStyle>
          <a:p>
            <a:endParaRPr lang="en-US"/>
          </a:p>
        </p:txBody>
      </p:sp>
      <p:sp>
        <p:nvSpPr>
          <p:cNvPr id="5" name="Slide Number Placeholder 4"/>
          <p:cNvSpPr>
            <a:spLocks noGrp="1"/>
          </p:cNvSpPr>
          <p:nvPr>
            <p:ph type="sldNum" sz="quarter" idx="3"/>
          </p:nvPr>
        </p:nvSpPr>
        <p:spPr>
          <a:xfrm>
            <a:off x="3956551" y="8805842"/>
            <a:ext cx="3026833" cy="465159"/>
          </a:xfrm>
          <a:prstGeom prst="rect">
            <a:avLst/>
          </a:prstGeom>
        </p:spPr>
        <p:txBody>
          <a:bodyPr vert="horz" lIns="92873" tIns="46437" rIns="92873" bIns="46437" rtlCol="0" anchor="b"/>
          <a:lstStyle>
            <a:lvl1pPr algn="r">
              <a:defRPr sz="1200"/>
            </a:lvl1pPr>
          </a:lstStyle>
          <a:p>
            <a:fld id="{7DD6AF08-D4DB-4D9E-940B-E7285C7C4931}" type="slidenum">
              <a:rPr lang="en-US" smtClean="0"/>
              <a:t>‹#›</a:t>
            </a:fld>
            <a:endParaRPr lang="en-US"/>
          </a:p>
        </p:txBody>
      </p:sp>
    </p:spTree>
    <p:extLst>
      <p:ext uri="{BB962C8B-B14F-4D97-AF65-F5344CB8AC3E}">
        <p14:creationId xmlns:p14="http://schemas.microsoft.com/office/powerpoint/2010/main" val="1552670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3550"/>
          </a:xfrm>
          <a:prstGeom prst="rect">
            <a:avLst/>
          </a:prstGeom>
        </p:spPr>
        <p:txBody>
          <a:bodyPr vert="horz" lIns="92873" tIns="46437" rIns="92873" bIns="46437" rtlCol="0"/>
          <a:lstStyle>
            <a:lvl1pPr algn="l">
              <a:defRPr sz="1200"/>
            </a:lvl1pPr>
          </a:lstStyle>
          <a:p>
            <a:endParaRPr lang="en-US"/>
          </a:p>
        </p:txBody>
      </p:sp>
      <p:sp>
        <p:nvSpPr>
          <p:cNvPr id="3" name="Date Placeholder 2"/>
          <p:cNvSpPr>
            <a:spLocks noGrp="1"/>
          </p:cNvSpPr>
          <p:nvPr>
            <p:ph type="dt" idx="1"/>
          </p:nvPr>
        </p:nvSpPr>
        <p:spPr>
          <a:xfrm>
            <a:off x="3956551" y="0"/>
            <a:ext cx="3026833" cy="463550"/>
          </a:xfrm>
          <a:prstGeom prst="rect">
            <a:avLst/>
          </a:prstGeom>
        </p:spPr>
        <p:txBody>
          <a:bodyPr vert="horz" lIns="92873" tIns="46437" rIns="92873" bIns="46437" rtlCol="0"/>
          <a:lstStyle>
            <a:lvl1pPr algn="r">
              <a:defRPr sz="1200"/>
            </a:lvl1pPr>
          </a:lstStyle>
          <a:p>
            <a:fld id="{F4698C3C-B1D2-492F-9B3A-82C5C025AF3C}" type="datetimeFigureOut">
              <a:rPr lang="en-US" smtClean="0"/>
              <a:t>11/23/2015</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2873" tIns="46437" rIns="92873" bIns="46437" rtlCol="0" anchor="ctr"/>
          <a:lstStyle/>
          <a:p>
            <a:endParaRPr lang="en-US"/>
          </a:p>
        </p:txBody>
      </p:sp>
      <p:sp>
        <p:nvSpPr>
          <p:cNvPr id="5" name="Notes Placeholder 4"/>
          <p:cNvSpPr>
            <a:spLocks noGrp="1"/>
          </p:cNvSpPr>
          <p:nvPr>
            <p:ph type="body" sz="quarter" idx="3"/>
          </p:nvPr>
        </p:nvSpPr>
        <p:spPr>
          <a:xfrm>
            <a:off x="698500" y="4403726"/>
            <a:ext cx="5588000" cy="4171950"/>
          </a:xfrm>
          <a:prstGeom prst="rect">
            <a:avLst/>
          </a:prstGeom>
        </p:spPr>
        <p:txBody>
          <a:bodyPr vert="horz" lIns="92873" tIns="46437" rIns="92873" bIns="4643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05841"/>
            <a:ext cx="3026833" cy="463550"/>
          </a:xfrm>
          <a:prstGeom prst="rect">
            <a:avLst/>
          </a:prstGeom>
        </p:spPr>
        <p:txBody>
          <a:bodyPr vert="horz" lIns="92873" tIns="46437" rIns="92873" bIns="46437"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05841"/>
            <a:ext cx="3026833" cy="463550"/>
          </a:xfrm>
          <a:prstGeom prst="rect">
            <a:avLst/>
          </a:prstGeom>
        </p:spPr>
        <p:txBody>
          <a:bodyPr vert="horz" lIns="92873" tIns="46437" rIns="92873" bIns="46437" rtlCol="0" anchor="b"/>
          <a:lstStyle>
            <a:lvl1pPr algn="r">
              <a:defRPr sz="1200"/>
            </a:lvl1pPr>
          </a:lstStyle>
          <a:p>
            <a:fld id="{E61288EF-0977-4847-9CB3-EB2EE5A8640F}" type="slidenum">
              <a:rPr lang="en-US" smtClean="0"/>
              <a:t>‹#›</a:t>
            </a:fld>
            <a:endParaRPr lang="en-US"/>
          </a:p>
        </p:txBody>
      </p:sp>
    </p:spTree>
    <p:extLst>
      <p:ext uri="{BB962C8B-B14F-4D97-AF65-F5344CB8AC3E}">
        <p14:creationId xmlns:p14="http://schemas.microsoft.com/office/powerpoint/2010/main" val="3663287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86603E-FF47-41FB-8A60-95A5950EE127}" type="slidenum">
              <a:rPr lang="en-US" smtClean="0"/>
              <a:pPr/>
              <a:t>31</a:t>
            </a:fld>
            <a:endParaRPr lang="en-US"/>
          </a:p>
        </p:txBody>
      </p:sp>
    </p:spTree>
    <p:extLst>
      <p:ext uri="{BB962C8B-B14F-4D97-AF65-F5344CB8AC3E}">
        <p14:creationId xmlns:p14="http://schemas.microsoft.com/office/powerpoint/2010/main" val="1138959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86603E-FF47-41FB-8A60-95A5950EE127}" type="slidenum">
              <a:rPr lang="en-US" smtClean="0"/>
              <a:pPr/>
              <a:t>32</a:t>
            </a:fld>
            <a:endParaRPr lang="en-US"/>
          </a:p>
        </p:txBody>
      </p:sp>
    </p:spTree>
    <p:extLst>
      <p:ext uri="{BB962C8B-B14F-4D97-AF65-F5344CB8AC3E}">
        <p14:creationId xmlns:p14="http://schemas.microsoft.com/office/powerpoint/2010/main" val="3503988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86603E-FF47-41FB-8A60-95A5950EE127}" type="slidenum">
              <a:rPr lang="en-US" smtClean="0"/>
              <a:pPr/>
              <a:t>33</a:t>
            </a:fld>
            <a:endParaRPr lang="en-US"/>
          </a:p>
        </p:txBody>
      </p:sp>
    </p:spTree>
    <p:extLst>
      <p:ext uri="{BB962C8B-B14F-4D97-AF65-F5344CB8AC3E}">
        <p14:creationId xmlns:p14="http://schemas.microsoft.com/office/powerpoint/2010/main" val="1808450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86603E-FF47-41FB-8A60-95A5950EE127}" type="slidenum">
              <a:rPr lang="en-US" smtClean="0"/>
              <a:pPr/>
              <a:t>34</a:t>
            </a:fld>
            <a:endParaRPr lang="en-US"/>
          </a:p>
        </p:txBody>
      </p:sp>
    </p:spTree>
    <p:extLst>
      <p:ext uri="{BB962C8B-B14F-4D97-AF65-F5344CB8AC3E}">
        <p14:creationId xmlns:p14="http://schemas.microsoft.com/office/powerpoint/2010/main" val="2024434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86603E-FF47-41FB-8A60-95A5950EE127}" type="slidenum">
              <a:rPr lang="en-US" smtClean="0"/>
              <a:pPr/>
              <a:t>35</a:t>
            </a:fld>
            <a:endParaRPr lang="en-US"/>
          </a:p>
        </p:txBody>
      </p:sp>
    </p:spTree>
    <p:extLst>
      <p:ext uri="{BB962C8B-B14F-4D97-AF65-F5344CB8AC3E}">
        <p14:creationId xmlns:p14="http://schemas.microsoft.com/office/powerpoint/2010/main" val="1984954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86603E-FF47-41FB-8A60-95A5950EE127}" type="slidenum">
              <a:rPr lang="en-US" smtClean="0"/>
              <a:pPr/>
              <a:t>87</a:t>
            </a:fld>
            <a:endParaRPr lang="en-US"/>
          </a:p>
        </p:txBody>
      </p:sp>
    </p:spTree>
    <p:extLst>
      <p:ext uri="{BB962C8B-B14F-4D97-AF65-F5344CB8AC3E}">
        <p14:creationId xmlns:p14="http://schemas.microsoft.com/office/powerpoint/2010/main" val="2102604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86603E-FF47-41FB-8A60-95A5950EE127}" type="slidenum">
              <a:rPr lang="en-US" smtClean="0"/>
              <a:pPr/>
              <a:t>88</a:t>
            </a:fld>
            <a:endParaRPr lang="en-US"/>
          </a:p>
        </p:txBody>
      </p:sp>
    </p:spTree>
    <p:extLst>
      <p:ext uri="{BB962C8B-B14F-4D97-AF65-F5344CB8AC3E}">
        <p14:creationId xmlns:p14="http://schemas.microsoft.com/office/powerpoint/2010/main" val="161321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86603E-FF47-41FB-8A60-95A5950EE127}" type="slidenum">
              <a:rPr lang="en-US" smtClean="0"/>
              <a:pPr/>
              <a:t>89</a:t>
            </a:fld>
            <a:endParaRPr lang="en-US"/>
          </a:p>
        </p:txBody>
      </p:sp>
    </p:spTree>
    <p:extLst>
      <p:ext uri="{BB962C8B-B14F-4D97-AF65-F5344CB8AC3E}">
        <p14:creationId xmlns:p14="http://schemas.microsoft.com/office/powerpoint/2010/main" val="891653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86603E-FF47-41FB-8A60-95A5950EE127}" type="slidenum">
              <a:rPr lang="en-US" smtClean="0"/>
              <a:pPr/>
              <a:t>98</a:t>
            </a:fld>
            <a:endParaRPr lang="en-US"/>
          </a:p>
        </p:txBody>
      </p:sp>
    </p:spTree>
    <p:extLst>
      <p:ext uri="{BB962C8B-B14F-4D97-AF65-F5344CB8AC3E}">
        <p14:creationId xmlns:p14="http://schemas.microsoft.com/office/powerpoint/2010/main" val="1811854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CE1933-E02F-4487-BECD-D3F82EA2B125}"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8A1D0-E62D-48D5-B552-D2FA79CC152A}" type="slidenum">
              <a:rPr lang="en-US" smtClean="0"/>
              <a:t>‹#›</a:t>
            </a:fld>
            <a:endParaRPr lang="en-US"/>
          </a:p>
        </p:txBody>
      </p:sp>
    </p:spTree>
    <p:extLst>
      <p:ext uri="{BB962C8B-B14F-4D97-AF65-F5344CB8AC3E}">
        <p14:creationId xmlns:p14="http://schemas.microsoft.com/office/powerpoint/2010/main" val="4035313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CE1933-E02F-4487-BECD-D3F82EA2B125}"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8A1D0-E62D-48D5-B552-D2FA79CC152A}" type="slidenum">
              <a:rPr lang="en-US" smtClean="0"/>
              <a:t>‹#›</a:t>
            </a:fld>
            <a:endParaRPr lang="en-US"/>
          </a:p>
        </p:txBody>
      </p:sp>
    </p:spTree>
    <p:extLst>
      <p:ext uri="{BB962C8B-B14F-4D97-AF65-F5344CB8AC3E}">
        <p14:creationId xmlns:p14="http://schemas.microsoft.com/office/powerpoint/2010/main" val="3724118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CE1933-E02F-4487-BECD-D3F82EA2B125}"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8A1D0-E62D-48D5-B552-D2FA79CC152A}" type="slidenum">
              <a:rPr lang="en-US" smtClean="0"/>
              <a:t>‹#›</a:t>
            </a:fld>
            <a:endParaRPr lang="en-US"/>
          </a:p>
        </p:txBody>
      </p:sp>
    </p:spTree>
    <p:extLst>
      <p:ext uri="{BB962C8B-B14F-4D97-AF65-F5344CB8AC3E}">
        <p14:creationId xmlns:p14="http://schemas.microsoft.com/office/powerpoint/2010/main" val="1386506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CE1933-E02F-4487-BECD-D3F82EA2B125}"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8A1D0-E62D-48D5-B552-D2FA79CC152A}" type="slidenum">
              <a:rPr lang="en-US" smtClean="0"/>
              <a:t>‹#›</a:t>
            </a:fld>
            <a:endParaRPr lang="en-US"/>
          </a:p>
        </p:txBody>
      </p:sp>
    </p:spTree>
    <p:extLst>
      <p:ext uri="{BB962C8B-B14F-4D97-AF65-F5344CB8AC3E}">
        <p14:creationId xmlns:p14="http://schemas.microsoft.com/office/powerpoint/2010/main" val="77237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CE1933-E02F-4487-BECD-D3F82EA2B125}"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8A1D0-E62D-48D5-B552-D2FA79CC152A}" type="slidenum">
              <a:rPr lang="en-US" smtClean="0"/>
              <a:t>‹#›</a:t>
            </a:fld>
            <a:endParaRPr lang="en-US"/>
          </a:p>
        </p:txBody>
      </p:sp>
    </p:spTree>
    <p:extLst>
      <p:ext uri="{BB962C8B-B14F-4D97-AF65-F5344CB8AC3E}">
        <p14:creationId xmlns:p14="http://schemas.microsoft.com/office/powerpoint/2010/main" val="1952392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CE1933-E02F-4487-BECD-D3F82EA2B125}"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8A1D0-E62D-48D5-B552-D2FA79CC152A}" type="slidenum">
              <a:rPr lang="en-US" smtClean="0"/>
              <a:t>‹#›</a:t>
            </a:fld>
            <a:endParaRPr lang="en-US"/>
          </a:p>
        </p:txBody>
      </p:sp>
    </p:spTree>
    <p:extLst>
      <p:ext uri="{BB962C8B-B14F-4D97-AF65-F5344CB8AC3E}">
        <p14:creationId xmlns:p14="http://schemas.microsoft.com/office/powerpoint/2010/main" val="2968663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CE1933-E02F-4487-BECD-D3F82EA2B125}" type="datetimeFigureOut">
              <a:rPr lang="en-US" smtClean="0"/>
              <a:t>11/23/2015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58A1D0-E62D-48D5-B552-D2FA79CC152A}" type="slidenum">
              <a:rPr lang="en-US" smtClean="0"/>
              <a:t>‹#›</a:t>
            </a:fld>
            <a:endParaRPr lang="en-US"/>
          </a:p>
        </p:txBody>
      </p:sp>
    </p:spTree>
    <p:extLst>
      <p:ext uri="{BB962C8B-B14F-4D97-AF65-F5344CB8AC3E}">
        <p14:creationId xmlns:p14="http://schemas.microsoft.com/office/powerpoint/2010/main" val="2447171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CE1933-E02F-4487-BECD-D3F82EA2B125}" type="datetimeFigureOut">
              <a:rPr lang="en-US" smtClean="0"/>
              <a:t>11/23/2015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58A1D0-E62D-48D5-B552-D2FA79CC152A}" type="slidenum">
              <a:rPr lang="en-US" smtClean="0"/>
              <a:t>‹#›</a:t>
            </a:fld>
            <a:endParaRPr lang="en-US"/>
          </a:p>
        </p:txBody>
      </p:sp>
    </p:spTree>
    <p:extLst>
      <p:ext uri="{BB962C8B-B14F-4D97-AF65-F5344CB8AC3E}">
        <p14:creationId xmlns:p14="http://schemas.microsoft.com/office/powerpoint/2010/main" val="1690566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CE1933-E02F-4487-BECD-D3F82EA2B125}" type="datetimeFigureOut">
              <a:rPr lang="en-US" smtClean="0"/>
              <a:t>11/23/2015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58A1D0-E62D-48D5-B552-D2FA79CC152A}" type="slidenum">
              <a:rPr lang="en-US" smtClean="0"/>
              <a:t>‹#›</a:t>
            </a:fld>
            <a:endParaRPr lang="en-US"/>
          </a:p>
        </p:txBody>
      </p:sp>
    </p:spTree>
    <p:extLst>
      <p:ext uri="{BB962C8B-B14F-4D97-AF65-F5344CB8AC3E}">
        <p14:creationId xmlns:p14="http://schemas.microsoft.com/office/powerpoint/2010/main" val="2638734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CE1933-E02F-4487-BECD-D3F82EA2B125}"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8A1D0-E62D-48D5-B552-D2FA79CC152A}" type="slidenum">
              <a:rPr lang="en-US" smtClean="0"/>
              <a:t>‹#›</a:t>
            </a:fld>
            <a:endParaRPr lang="en-US"/>
          </a:p>
        </p:txBody>
      </p:sp>
    </p:spTree>
    <p:extLst>
      <p:ext uri="{BB962C8B-B14F-4D97-AF65-F5344CB8AC3E}">
        <p14:creationId xmlns:p14="http://schemas.microsoft.com/office/powerpoint/2010/main" val="1978624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CE1933-E02F-4487-BECD-D3F82EA2B125}"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8A1D0-E62D-48D5-B552-D2FA79CC152A}" type="slidenum">
              <a:rPr lang="en-US" smtClean="0"/>
              <a:t>‹#›</a:t>
            </a:fld>
            <a:endParaRPr lang="en-US"/>
          </a:p>
        </p:txBody>
      </p:sp>
    </p:spTree>
    <p:extLst>
      <p:ext uri="{BB962C8B-B14F-4D97-AF65-F5344CB8AC3E}">
        <p14:creationId xmlns:p14="http://schemas.microsoft.com/office/powerpoint/2010/main" val="4246103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E1933-E02F-4487-BECD-D3F82EA2B125}" type="datetimeFigureOut">
              <a:rPr lang="en-US" smtClean="0"/>
              <a:t>11/23/2015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8A1D0-E62D-48D5-B552-D2FA79CC152A}" type="slidenum">
              <a:rPr lang="en-US" smtClean="0"/>
              <a:t>‹#›</a:t>
            </a:fld>
            <a:endParaRPr lang="en-US"/>
          </a:p>
        </p:txBody>
      </p:sp>
    </p:spTree>
    <p:extLst>
      <p:ext uri="{BB962C8B-B14F-4D97-AF65-F5344CB8AC3E}">
        <p14:creationId xmlns:p14="http://schemas.microsoft.com/office/powerpoint/2010/main" val="1330566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youtube.com/watch?v=RN7ftyZigYs"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hyperlink" Target="http://www.history.com/topics/inventions/thomas-edison"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8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s://www.youtube.com/watch?v=ZvgVGYzJ30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www.campminsi.org/about-us/camp-history/ice-harvesting-on-stillwater-lake/61169"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VGWeQ2kIPKY"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s://www.youtube.com/watch?v=hjUb1B3vDCs" TargetMode="External"/><Relationship Id="rId13" Type="http://schemas.openxmlformats.org/officeDocument/2006/relationships/hyperlink" Target="http://www.youtube.com/watch?v=53FSGl1yev8" TargetMode="External"/><Relationship Id="rId3" Type="http://schemas.openxmlformats.org/officeDocument/2006/relationships/hyperlink" Target="https://www.youtube.com/watch?v=3svvCj4yhYc" TargetMode="External"/><Relationship Id="rId7" Type="http://schemas.openxmlformats.org/officeDocument/2006/relationships/hyperlink" Target="https://www.youtube.com/watch?v=ENiJs6_2P2A" TargetMode="External"/><Relationship Id="rId12" Type="http://schemas.openxmlformats.org/officeDocument/2006/relationships/hyperlink" Target="https://www.youtube.com/watch?v=f-y36kHok4U" TargetMode="External"/><Relationship Id="rId2" Type="http://schemas.openxmlformats.org/officeDocument/2006/relationships/hyperlink" Target="https://www.youtube.com/watch?v=lkqz3lpUBp0" TargetMode="External"/><Relationship Id="rId1" Type="http://schemas.openxmlformats.org/officeDocument/2006/relationships/slideLayout" Target="../slideLayouts/slideLayout2.xml"/><Relationship Id="rId6" Type="http://schemas.openxmlformats.org/officeDocument/2006/relationships/hyperlink" Target="https://www.youtube.com/watch?v=MOt0Tmwc2Rk" TargetMode="External"/><Relationship Id="rId11" Type="http://schemas.openxmlformats.org/officeDocument/2006/relationships/hyperlink" Target="https://www.youtube.com/watch?v=tojjWQvlPN8" TargetMode="External"/><Relationship Id="rId5" Type="http://schemas.openxmlformats.org/officeDocument/2006/relationships/hyperlink" Target="https://www.youtube.com/watch?v=HkEX0eb2eBo" TargetMode="External"/><Relationship Id="rId10" Type="http://schemas.openxmlformats.org/officeDocument/2006/relationships/hyperlink" Target="https://www.youtube.com/watch?v=79i84xYelZI" TargetMode="External"/><Relationship Id="rId4" Type="http://schemas.openxmlformats.org/officeDocument/2006/relationships/hyperlink" Target="https://www.youtube.com/watch?v=pUpAcPAipDA" TargetMode="External"/><Relationship Id="rId9" Type="http://schemas.openxmlformats.org/officeDocument/2006/relationships/hyperlink" Target="https://www.youtube.com/watch?v=CWHxKgfk2zI"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jpeg"/><Relationship Id="rId4" Type="http://schemas.openxmlformats.org/officeDocument/2006/relationships/image" Target="../media/image137.png"/></Relationships>
</file>

<file path=ppt/slides/_rels/slide7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7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image" Target="../media/image158.png"/></Relationships>
</file>

<file path=ppt/slides/_rels/slide7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6.png"/></Relationships>
</file>

<file path=ppt/slides/_rels/slide8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8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8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youtube.com/watch?v=POMhTJqw1d4" TargetMode="External"/><Relationship Id="rId5" Type="http://schemas.openxmlformats.org/officeDocument/2006/relationships/hyperlink" Target="https://www.youtube.com/watch?v=KE9aFqEyUhA" TargetMode="External"/><Relationship Id="rId4" Type="http://schemas.openxmlformats.org/officeDocument/2006/relationships/image" Target="../media/image181.png"/></Relationships>
</file>

<file path=ppt/slides/_rels/slide8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oR1FkSasydM" TargetMode="Externa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0" y="0"/>
            <a:ext cx="12192000" cy="3329491"/>
          </a:xfrm>
        </p:spPr>
        <p:txBody>
          <a:bodyPr>
            <a:normAutofit/>
          </a:bodyPr>
          <a:lstStyle/>
          <a:p>
            <a:pPr marL="0" indent="0">
              <a:buNone/>
            </a:pPr>
            <a:r>
              <a:rPr lang="en-US" b="1" u="sng" dirty="0" smtClean="0"/>
              <a:t>The </a:t>
            </a:r>
            <a:r>
              <a:rPr lang="en-US" b="1" u="sng" dirty="0"/>
              <a:t>Roaring </a:t>
            </a:r>
            <a:r>
              <a:rPr lang="en-US" b="1" u="sng" dirty="0" smtClean="0"/>
              <a:t>20’s </a:t>
            </a:r>
            <a:r>
              <a:rPr lang="en-US" b="1" dirty="0" smtClean="0"/>
              <a:t>– very prosperous decade, characterize by:</a:t>
            </a:r>
          </a:p>
          <a:p>
            <a:pPr marL="971550" lvl="1" indent="-514350">
              <a:buFont typeface="+mj-lt"/>
              <a:buAutoNum type="arabicPeriod"/>
            </a:pPr>
            <a:r>
              <a:rPr lang="en-US" sz="2800" b="1" dirty="0" smtClean="0"/>
              <a:t>New technology  </a:t>
            </a:r>
            <a:r>
              <a:rPr lang="en-US" sz="2800" dirty="0" smtClean="0">
                <a:solidFill>
                  <a:schemeClr val="bg1">
                    <a:lumMod val="65000"/>
                  </a:schemeClr>
                </a:solidFill>
              </a:rPr>
              <a:t>(Cars, planes, electricity, phonographs)</a:t>
            </a:r>
          </a:p>
          <a:p>
            <a:pPr marL="971550" lvl="1" indent="-514350">
              <a:buFont typeface="+mj-lt"/>
              <a:buAutoNum type="arabicPeriod"/>
            </a:pPr>
            <a:r>
              <a:rPr lang="en-US" sz="2800" b="1" dirty="0"/>
              <a:t>Increase in economy</a:t>
            </a:r>
            <a:r>
              <a:rPr lang="en-US" sz="2800" b="1" dirty="0">
                <a:solidFill>
                  <a:schemeClr val="bg1">
                    <a:lumMod val="75000"/>
                  </a:schemeClr>
                </a:solidFill>
              </a:rPr>
              <a:t>:</a:t>
            </a:r>
            <a:r>
              <a:rPr lang="en-US" sz="2800" b="1" dirty="0"/>
              <a:t> </a:t>
            </a:r>
            <a:r>
              <a:rPr lang="en-US" sz="2800" dirty="0">
                <a:solidFill>
                  <a:schemeClr val="bg1">
                    <a:lumMod val="75000"/>
                  </a:schemeClr>
                </a:solidFill>
              </a:rPr>
              <a:t>Booming economy, soaring stock market</a:t>
            </a:r>
          </a:p>
          <a:p>
            <a:pPr marL="971550" lvl="1" indent="-514350">
              <a:buFont typeface="+mj-lt"/>
              <a:buAutoNum type="arabicPeriod"/>
            </a:pPr>
            <a:r>
              <a:rPr lang="en-US" sz="2800" b="1" dirty="0" smtClean="0"/>
              <a:t>Prohibition/organized </a:t>
            </a:r>
            <a:r>
              <a:rPr lang="en-US" sz="2800" b="1" dirty="0"/>
              <a:t>crime </a:t>
            </a:r>
          </a:p>
          <a:p>
            <a:pPr marL="971550" lvl="1" indent="-514350">
              <a:buFont typeface="+mj-lt"/>
              <a:buAutoNum type="arabicPeriod"/>
            </a:pPr>
            <a:r>
              <a:rPr lang="en-US" sz="2800" b="1" dirty="0"/>
              <a:t>Advances for women </a:t>
            </a:r>
            <a:r>
              <a:rPr lang="en-US" sz="2000" dirty="0">
                <a:solidFill>
                  <a:schemeClr val="bg1">
                    <a:lumMod val="65000"/>
                  </a:schemeClr>
                </a:solidFill>
              </a:rPr>
              <a:t>free-spirited </a:t>
            </a:r>
            <a:r>
              <a:rPr lang="en-US" sz="2000" dirty="0" smtClean="0">
                <a:solidFill>
                  <a:schemeClr val="bg1">
                    <a:lumMod val="65000"/>
                  </a:schemeClr>
                </a:solidFill>
              </a:rPr>
              <a:t>youth</a:t>
            </a:r>
            <a:r>
              <a:rPr lang="en-US" sz="2000" b="1" dirty="0" smtClean="0"/>
              <a:t> </a:t>
            </a:r>
            <a:r>
              <a:rPr lang="en-US" sz="2800" b="1" dirty="0" smtClean="0"/>
              <a:t>&amp; </a:t>
            </a:r>
            <a:r>
              <a:rPr lang="en-US" sz="2800" b="1" dirty="0"/>
              <a:t>African </a:t>
            </a:r>
            <a:r>
              <a:rPr lang="en-US" sz="2800" b="1" dirty="0" smtClean="0"/>
              <a:t>Americans, Expanding </a:t>
            </a:r>
            <a:r>
              <a:rPr lang="en-US" sz="2800" b="1" dirty="0"/>
              <a:t>cities </a:t>
            </a:r>
            <a:endParaRPr lang="en-US" sz="2800" dirty="0">
              <a:solidFill>
                <a:schemeClr val="bg1">
                  <a:lumMod val="75000"/>
                </a:schemeClr>
              </a:solidFill>
            </a:endParaRPr>
          </a:p>
          <a:p>
            <a:pPr marL="971550" lvl="1" indent="-514350">
              <a:buFont typeface="+mj-lt"/>
              <a:buAutoNum type="arabicPeriod"/>
            </a:pPr>
            <a:r>
              <a:rPr lang="en-US" sz="2800" b="1" dirty="0"/>
              <a:t>Rise in mass media &amp; spectator sports</a:t>
            </a:r>
            <a:r>
              <a:rPr lang="en-US" sz="2800" dirty="0">
                <a:solidFill>
                  <a:schemeClr val="bg1">
                    <a:lumMod val="65000"/>
                  </a:schemeClr>
                </a:solidFill>
              </a:rPr>
              <a:t>, media, </a:t>
            </a:r>
            <a:r>
              <a:rPr lang="en-US" sz="2800" dirty="0" smtClean="0">
                <a:solidFill>
                  <a:schemeClr val="bg1">
                    <a:lumMod val="65000"/>
                  </a:schemeClr>
                </a:solidFill>
              </a:rPr>
              <a:t>music</a:t>
            </a:r>
            <a:r>
              <a:rPr lang="en-US" sz="2800" dirty="0">
                <a:solidFill>
                  <a:schemeClr val="bg1">
                    <a:lumMod val="65000"/>
                  </a:schemeClr>
                </a:solidFill>
              </a:rPr>
              <a:t>, </a:t>
            </a:r>
          </a:p>
          <a:p>
            <a:pPr lvl="1"/>
            <a:endParaRPr lang="en-US" sz="2800" dirty="0"/>
          </a:p>
        </p:txBody>
      </p:sp>
      <p:pic>
        <p:nvPicPr>
          <p:cNvPr id="4" name="Picture 3"/>
          <p:cNvPicPr>
            <a:picLocks noChangeAspect="1"/>
          </p:cNvPicPr>
          <p:nvPr/>
        </p:nvPicPr>
        <p:blipFill>
          <a:blip r:embed="rId2"/>
          <a:stretch>
            <a:fillRect/>
          </a:stretch>
        </p:blipFill>
        <p:spPr>
          <a:xfrm>
            <a:off x="9553307" y="3264396"/>
            <a:ext cx="2638693" cy="3566709"/>
          </a:xfrm>
          <a:prstGeom prst="rect">
            <a:avLst/>
          </a:prstGeom>
        </p:spPr>
      </p:pic>
      <p:pic>
        <p:nvPicPr>
          <p:cNvPr id="5" name="Picture 4"/>
          <p:cNvPicPr>
            <a:picLocks noChangeAspect="1"/>
          </p:cNvPicPr>
          <p:nvPr/>
        </p:nvPicPr>
        <p:blipFill>
          <a:blip r:embed="rId3"/>
          <a:stretch>
            <a:fillRect/>
          </a:stretch>
        </p:blipFill>
        <p:spPr>
          <a:xfrm>
            <a:off x="0" y="3329491"/>
            <a:ext cx="4332533" cy="3251510"/>
          </a:xfrm>
          <a:prstGeom prst="rect">
            <a:avLst/>
          </a:prstGeom>
        </p:spPr>
      </p:pic>
      <p:pic>
        <p:nvPicPr>
          <p:cNvPr id="6" name="Picture 5"/>
          <p:cNvPicPr>
            <a:picLocks noChangeAspect="1"/>
          </p:cNvPicPr>
          <p:nvPr/>
        </p:nvPicPr>
        <p:blipFill>
          <a:blip r:embed="rId4"/>
          <a:stretch>
            <a:fillRect/>
          </a:stretch>
        </p:blipFill>
        <p:spPr>
          <a:xfrm>
            <a:off x="6573312" y="3282710"/>
            <a:ext cx="2667171" cy="3530080"/>
          </a:xfrm>
          <a:prstGeom prst="rect">
            <a:avLst/>
          </a:prstGeom>
        </p:spPr>
      </p:pic>
      <p:sp>
        <p:nvSpPr>
          <p:cNvPr id="2" name="Rectangle 1"/>
          <p:cNvSpPr/>
          <p:nvPr/>
        </p:nvSpPr>
        <p:spPr>
          <a:xfrm>
            <a:off x="563637" y="6581001"/>
            <a:ext cx="3303790" cy="276999"/>
          </a:xfrm>
          <a:prstGeom prst="rect">
            <a:avLst/>
          </a:prstGeom>
        </p:spPr>
        <p:txBody>
          <a:bodyPr wrap="none">
            <a:spAutoFit/>
          </a:bodyPr>
          <a:lstStyle/>
          <a:p>
            <a:r>
              <a:rPr lang="en-US" sz="1200" dirty="0">
                <a:hlinkClick r:id="rId5"/>
              </a:rPr>
              <a:t>https://www.youtube.com/watch?v=RN7ftyZigYs</a:t>
            </a:r>
            <a:r>
              <a:rPr lang="en-US" sz="1200" dirty="0"/>
              <a:t>  </a:t>
            </a:r>
          </a:p>
        </p:txBody>
      </p:sp>
    </p:spTree>
    <p:extLst>
      <p:ext uri="{BB962C8B-B14F-4D97-AF65-F5344CB8AC3E}">
        <p14:creationId xmlns:p14="http://schemas.microsoft.com/office/powerpoint/2010/main" val="2395760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0285" y="2447777"/>
            <a:ext cx="5000625" cy="2800350"/>
          </a:xfrm>
          <a:prstGeom prst="rect">
            <a:avLst/>
          </a:prstGeom>
        </p:spPr>
      </p:pic>
      <p:pic>
        <p:nvPicPr>
          <p:cNvPr id="6" name="Picture 5"/>
          <p:cNvPicPr>
            <a:picLocks noChangeAspect="1"/>
          </p:cNvPicPr>
          <p:nvPr/>
        </p:nvPicPr>
        <p:blipFill>
          <a:blip r:embed="rId3"/>
          <a:stretch>
            <a:fillRect/>
          </a:stretch>
        </p:blipFill>
        <p:spPr>
          <a:xfrm>
            <a:off x="0" y="2447777"/>
            <a:ext cx="2715894" cy="2715894"/>
          </a:xfrm>
          <a:prstGeom prst="rect">
            <a:avLst/>
          </a:prstGeom>
        </p:spPr>
      </p:pic>
      <p:pic>
        <p:nvPicPr>
          <p:cNvPr id="7" name="Picture 6"/>
          <p:cNvPicPr>
            <a:picLocks noChangeAspect="1"/>
          </p:cNvPicPr>
          <p:nvPr/>
        </p:nvPicPr>
        <p:blipFill>
          <a:blip r:embed="rId4"/>
          <a:stretch>
            <a:fillRect/>
          </a:stretch>
        </p:blipFill>
        <p:spPr>
          <a:xfrm>
            <a:off x="8741849" y="2447777"/>
            <a:ext cx="2850571" cy="2850571"/>
          </a:xfrm>
          <a:prstGeom prst="rect">
            <a:avLst/>
          </a:prstGeom>
        </p:spPr>
      </p:pic>
      <p:sp>
        <p:nvSpPr>
          <p:cNvPr id="5" name="Title 4"/>
          <p:cNvSpPr>
            <a:spLocks noGrp="1"/>
          </p:cNvSpPr>
          <p:nvPr>
            <p:ph type="title"/>
          </p:nvPr>
        </p:nvSpPr>
        <p:spPr>
          <a:xfrm>
            <a:off x="306930" y="784673"/>
            <a:ext cx="11167334" cy="1325563"/>
          </a:xfrm>
        </p:spPr>
        <p:txBody>
          <a:bodyPr/>
          <a:lstStyle/>
          <a:p>
            <a:r>
              <a:rPr lang="en-US" b="1" dirty="0" smtClean="0">
                <a:solidFill>
                  <a:schemeClr val="bg1">
                    <a:lumMod val="65000"/>
                  </a:schemeClr>
                </a:solidFill>
                <a:latin typeface="+mn-lt"/>
              </a:rPr>
              <a:t>Thomas Edison – “The Wizard of Menlo Park”</a:t>
            </a:r>
            <a:endParaRPr lang="en-US" b="1" dirty="0">
              <a:solidFill>
                <a:schemeClr val="bg1">
                  <a:lumMod val="65000"/>
                </a:schemeClr>
              </a:solidFill>
              <a:latin typeface="+mn-lt"/>
            </a:endParaRPr>
          </a:p>
        </p:txBody>
      </p:sp>
    </p:spTree>
    <p:extLst>
      <p:ext uri="{BB962C8B-B14F-4D97-AF65-F5344CB8AC3E}">
        <p14:creationId xmlns:p14="http://schemas.microsoft.com/office/powerpoint/2010/main" val="14793517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518983"/>
          </a:xfrm>
        </p:spPr>
        <p:txBody>
          <a:bodyPr>
            <a:normAutofit/>
          </a:bodyPr>
          <a:lstStyle/>
          <a:p>
            <a:r>
              <a:rPr lang="en-US" sz="1400" dirty="0" smtClean="0"/>
              <a:t>Test Review: Chapters 12 &amp; 13	Name: _____________________________________    Date: _________________</a:t>
            </a:r>
            <a:endParaRPr lang="en-US" sz="1400" dirty="0"/>
          </a:p>
        </p:txBody>
      </p:sp>
      <p:sp>
        <p:nvSpPr>
          <p:cNvPr id="3" name="Content Placeholder 2"/>
          <p:cNvSpPr>
            <a:spLocks noGrp="1"/>
          </p:cNvSpPr>
          <p:nvPr>
            <p:ph idx="1"/>
          </p:nvPr>
        </p:nvSpPr>
        <p:spPr>
          <a:xfrm>
            <a:off x="0" y="556054"/>
            <a:ext cx="12192000" cy="6301946"/>
          </a:xfrm>
        </p:spPr>
        <p:txBody>
          <a:bodyPr>
            <a:normAutofit/>
          </a:bodyPr>
          <a:lstStyle/>
          <a:p>
            <a:pPr marL="228600" lvl="1">
              <a:spcBef>
                <a:spcPts val="1000"/>
              </a:spcBef>
              <a:buFont typeface="+mj-lt"/>
              <a:buAutoNum type="arabicPeriod"/>
            </a:pPr>
            <a:r>
              <a:rPr lang="en-US" sz="1200" dirty="0"/>
              <a:t>1924 Immigration </a:t>
            </a:r>
            <a:r>
              <a:rPr lang="en-US" sz="1200" dirty="0" smtClean="0"/>
              <a:t>Act </a:t>
            </a:r>
            <a:r>
              <a:rPr lang="en-US" sz="1200" u="sng" dirty="0" smtClean="0"/>
              <a:t>- ______________________________________________________________________________________________________________________________________</a:t>
            </a:r>
          </a:p>
          <a:p>
            <a:pPr marL="228600" lvl="1">
              <a:spcBef>
                <a:spcPts val="1000"/>
              </a:spcBef>
              <a:buFont typeface="+mj-lt"/>
              <a:buAutoNum type="arabicPeriod"/>
            </a:pPr>
            <a:r>
              <a:rPr lang="en-US" sz="1200" dirty="0" smtClean="0"/>
              <a:t>List 3 reasons laborers went on strike during the early 1900’s - _______________________________________________________________________________________________________</a:t>
            </a:r>
          </a:p>
          <a:p>
            <a:pPr marL="228600" lvl="1">
              <a:spcBef>
                <a:spcPts val="1000"/>
              </a:spcBef>
              <a:buFont typeface="+mj-lt"/>
              <a:buAutoNum type="arabicPeriod"/>
            </a:pPr>
            <a:r>
              <a:rPr lang="en-US" sz="1200" dirty="0" smtClean="0"/>
              <a:t>Samuel Gompers - __________________________________________________________________________________________________________________________________________</a:t>
            </a:r>
          </a:p>
          <a:p>
            <a:pPr marL="228600" lvl="1">
              <a:spcBef>
                <a:spcPts val="1000"/>
              </a:spcBef>
              <a:buFont typeface="+mj-lt"/>
              <a:buAutoNum type="arabicPeriod"/>
            </a:pPr>
            <a:r>
              <a:rPr lang="en-US" sz="1200" dirty="0" smtClean="0"/>
              <a:t>List 3 major labor strikes that occurred during 1919 - ______________________________________________________________________________________________________________</a:t>
            </a:r>
          </a:p>
          <a:p>
            <a:pPr marL="228600" lvl="1">
              <a:spcBef>
                <a:spcPts val="1000"/>
              </a:spcBef>
              <a:buFont typeface="+mj-lt"/>
              <a:buAutoNum type="arabicPeriod"/>
            </a:pPr>
            <a:r>
              <a:rPr lang="en-US" sz="1200" dirty="0" smtClean="0"/>
              <a:t>Who was Henry Ford? _______________________________________________________________________________________________________________________________________</a:t>
            </a:r>
          </a:p>
          <a:p>
            <a:pPr marL="228600" lvl="1">
              <a:spcBef>
                <a:spcPts val="1000"/>
              </a:spcBef>
              <a:buFont typeface="+mj-lt"/>
              <a:buAutoNum type="arabicPeriod"/>
            </a:pPr>
            <a:r>
              <a:rPr lang="en-US" sz="1200" dirty="0" smtClean="0"/>
              <a:t>How was Henry Ford able to manufacture cheap, reliable cars? _______________________________________________________________________________________________________</a:t>
            </a:r>
          </a:p>
          <a:p>
            <a:pPr marL="228600" lvl="1">
              <a:spcBef>
                <a:spcPts val="1000"/>
              </a:spcBef>
              <a:buFont typeface="+mj-lt"/>
              <a:buAutoNum type="arabicPeriod"/>
            </a:pPr>
            <a:r>
              <a:rPr lang="en-US" sz="1200" dirty="0" smtClean="0"/>
              <a:t>List 5 changes that the automobile brought - ______________________________________________________________________________________________________________________ __________________________________________________________________________________________________________________________________________________________</a:t>
            </a:r>
          </a:p>
          <a:p>
            <a:pPr marL="228600" lvl="1">
              <a:spcBef>
                <a:spcPts val="1000"/>
              </a:spcBef>
              <a:buFont typeface="+mj-lt"/>
              <a:buAutoNum type="arabicPeriod"/>
            </a:pPr>
            <a:r>
              <a:rPr lang="en-US" sz="1200" dirty="0" smtClean="0"/>
              <a:t>Who was Charles Lindbergh and why was he important? ____________________________________________________________________________________________________________</a:t>
            </a:r>
          </a:p>
          <a:p>
            <a:pPr marL="228600" lvl="1">
              <a:spcBef>
                <a:spcPts val="1000"/>
              </a:spcBef>
              <a:buFont typeface="+mj-lt"/>
              <a:buAutoNum type="arabicPeriod"/>
            </a:pPr>
            <a:r>
              <a:rPr lang="en-US" sz="1200" dirty="0" smtClean="0"/>
              <a:t>What contributions did Nikola Tesla and Thomas Edison make to peoples lives? __________________________________________________________________________________________</a:t>
            </a:r>
          </a:p>
          <a:p>
            <a:pPr marL="228600" lvl="1">
              <a:spcBef>
                <a:spcPts val="1000"/>
              </a:spcBef>
              <a:buFont typeface="+mj-lt"/>
              <a:buAutoNum type="arabicPeriod"/>
            </a:pPr>
            <a:r>
              <a:rPr lang="en-US" sz="1200" dirty="0" smtClean="0"/>
              <a:t>Who invented the record player? ____________________________________________________________-</a:t>
            </a:r>
          </a:p>
          <a:p>
            <a:pPr marL="228600" lvl="1">
              <a:spcBef>
                <a:spcPts val="1000"/>
              </a:spcBef>
              <a:buFont typeface="+mj-lt"/>
              <a:buAutoNum type="arabicPeriod"/>
            </a:pPr>
            <a:r>
              <a:rPr lang="en-US" sz="1200" dirty="0" smtClean="0"/>
              <a:t>How would you describe the standard of living of many Americans during the 1920’s? ____________________________________________________________________________________</a:t>
            </a:r>
          </a:p>
          <a:p>
            <a:pPr marL="228600" lvl="1">
              <a:spcBef>
                <a:spcPts val="1000"/>
              </a:spcBef>
              <a:buFont typeface="+mj-lt"/>
              <a:buAutoNum type="arabicPeriod"/>
            </a:pPr>
            <a:r>
              <a:rPr lang="en-US" sz="1200" dirty="0" smtClean="0"/>
              <a:t>How did chain stores become so successful? _____________________________________________________________________________________________________________________ _________________________________________________________________________________________________________________________________________________________</a:t>
            </a:r>
          </a:p>
          <a:p>
            <a:pPr marL="228600" lvl="1">
              <a:spcBef>
                <a:spcPts val="1000"/>
              </a:spcBef>
              <a:buFont typeface="+mj-lt"/>
              <a:buAutoNum type="arabicPeriod"/>
            </a:pPr>
            <a:r>
              <a:rPr lang="en-US" sz="1200" dirty="0" smtClean="0"/>
              <a:t>Installment plan - __________________________________________________________________________________________________________________________________________</a:t>
            </a:r>
          </a:p>
          <a:p>
            <a:pPr marL="228600" lvl="1">
              <a:spcBef>
                <a:spcPts val="1000"/>
              </a:spcBef>
              <a:buFont typeface="+mj-lt"/>
              <a:buAutoNum type="arabicPeriod"/>
            </a:pPr>
            <a:r>
              <a:rPr lang="en-US" sz="1200" dirty="0" smtClean="0"/>
              <a:t>Temperance Movement - ____________________________________________________________________________________________________________________________________</a:t>
            </a:r>
          </a:p>
          <a:p>
            <a:pPr marL="228600" lvl="1">
              <a:spcBef>
                <a:spcPts val="1000"/>
              </a:spcBef>
              <a:buFont typeface="+mj-lt"/>
              <a:buAutoNum type="arabicPeriod"/>
            </a:pPr>
            <a:r>
              <a:rPr lang="en-US" sz="1200" dirty="0" smtClean="0"/>
              <a:t>List 3 groups who pushed for temperance (banning of alcohol) - _____________________________________________________________________________________________________</a:t>
            </a:r>
          </a:p>
          <a:p>
            <a:pPr marL="228600" lvl="1">
              <a:spcBef>
                <a:spcPts val="1000"/>
              </a:spcBef>
              <a:buFont typeface="+mj-lt"/>
              <a:buAutoNum type="arabicPeriod"/>
            </a:pPr>
            <a:r>
              <a:rPr lang="en-US" sz="1200" dirty="0" smtClean="0"/>
              <a:t>List 3 things that reformers blamed alcohol on - __________________________________________________________________________________________________________________</a:t>
            </a:r>
          </a:p>
          <a:p>
            <a:pPr marL="228600" lvl="1">
              <a:spcBef>
                <a:spcPts val="1000"/>
              </a:spcBef>
              <a:buFont typeface="+mj-lt"/>
              <a:buAutoNum type="arabicPeriod"/>
            </a:pPr>
            <a:r>
              <a:rPr lang="en-US" sz="1200" dirty="0" smtClean="0"/>
              <a:t>18</a:t>
            </a:r>
            <a:r>
              <a:rPr lang="en-US" sz="1200" baseline="30000" dirty="0" smtClean="0"/>
              <a:t>th</a:t>
            </a:r>
            <a:r>
              <a:rPr lang="en-US" sz="1200" dirty="0" smtClean="0"/>
              <a:t> Amendment - __________________________________________________________________________________________________________________________________________</a:t>
            </a:r>
          </a:p>
          <a:p>
            <a:pPr marL="228600" lvl="1">
              <a:spcBef>
                <a:spcPts val="1000"/>
              </a:spcBef>
              <a:buFont typeface="+mj-lt"/>
              <a:buAutoNum type="arabicPeriod"/>
            </a:pPr>
            <a:r>
              <a:rPr lang="en-US" sz="1200" dirty="0" smtClean="0"/>
              <a:t>List 4 problems that Prohibition caused - ________________________________________________________________________________________________________________________ _________________________________________________________________________________________________________________________________________________________</a:t>
            </a:r>
          </a:p>
          <a:p>
            <a:pPr marL="228600" lvl="1">
              <a:spcBef>
                <a:spcPts val="1000"/>
              </a:spcBef>
              <a:buFont typeface="+mj-lt"/>
              <a:buAutoNum type="arabicPeriod"/>
            </a:pPr>
            <a:r>
              <a:rPr lang="en-US" sz="1200" dirty="0" smtClean="0"/>
              <a:t>21</a:t>
            </a:r>
            <a:r>
              <a:rPr lang="en-US" sz="1200" baseline="30000" dirty="0" smtClean="0"/>
              <a:t>st</a:t>
            </a:r>
            <a:r>
              <a:rPr lang="en-US" sz="1200" dirty="0" smtClean="0"/>
              <a:t> Amendment - ___________________________________________________________________________________________________________________________________________</a:t>
            </a:r>
          </a:p>
          <a:p>
            <a:pPr marL="228600" lvl="1">
              <a:spcBef>
                <a:spcPts val="1000"/>
              </a:spcBef>
              <a:buFont typeface="+mj-lt"/>
              <a:buAutoNum type="arabicPeriod"/>
            </a:pPr>
            <a:endParaRPr lang="en-US" sz="1200" dirty="0" smtClean="0"/>
          </a:p>
          <a:p>
            <a:pPr marL="228600" lvl="1">
              <a:spcBef>
                <a:spcPts val="1000"/>
              </a:spcBef>
              <a:buFont typeface="+mj-lt"/>
              <a:buAutoNum type="arabicPeriod"/>
            </a:pPr>
            <a:endParaRPr lang="en-US" sz="1200" u="sng" dirty="0"/>
          </a:p>
          <a:p>
            <a:pPr>
              <a:buFont typeface="+mj-lt"/>
              <a:buAutoNum type="arabicPeriod"/>
            </a:pPr>
            <a:endParaRPr lang="en-US" sz="1200" dirty="0"/>
          </a:p>
        </p:txBody>
      </p:sp>
    </p:spTree>
    <p:extLst>
      <p:ext uri="{BB962C8B-B14F-4D97-AF65-F5344CB8AC3E}">
        <p14:creationId xmlns:p14="http://schemas.microsoft.com/office/powerpoint/2010/main" val="121688725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9491"/>
            <a:ext cx="12192000" cy="6598509"/>
          </a:xfrm>
        </p:spPr>
        <p:txBody>
          <a:bodyPr>
            <a:normAutofit/>
          </a:bodyPr>
          <a:lstStyle/>
          <a:p>
            <a:pPr marL="228600" lvl="1">
              <a:spcBef>
                <a:spcPts val="1000"/>
              </a:spcBef>
              <a:buFont typeface="+mj-lt"/>
              <a:buAutoNum type="arabicPeriod" startAt="20"/>
            </a:pPr>
            <a:r>
              <a:rPr lang="en-US" sz="1200" dirty="0" smtClean="0"/>
              <a:t>Gangster - __________</a:t>
            </a:r>
            <a:r>
              <a:rPr lang="en-US" sz="1200" u="sng" dirty="0" smtClean="0"/>
              <a:t> ______________________________________________________________________________________________________________________________________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What is Racketeering  and list 3 examples of it? ___________________________________________________________________________________________________________________ _________________________________________________________________________________________________________________________________________________________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Who was Al Capone? _______________________________________________________________________________________________________________________________________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What was Al Capone’s nickname -________________________________________________</a:t>
            </a:r>
          </a:p>
          <a:p>
            <a:pPr marL="228600" lvl="1">
              <a:spcBef>
                <a:spcPts val="1000"/>
              </a:spcBef>
              <a:buFont typeface="+mj-lt"/>
              <a:buAutoNum type="arabicPeriod" startAt="20"/>
            </a:pPr>
            <a:r>
              <a:rPr lang="en-US" sz="1200" dirty="0" smtClean="0"/>
              <a:t>What was a Tommy Gun? ____________________________________________________________________________________________________________________________________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Describe the St. Valentine’s Day Massacre - _______________________________________________________________________________________________________________________ __________________________________________________________________________________________________________________________________________________________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List 3 of the problems faced in education during the 1920’s - _________________________________________________________________________________________________________ __________________________________________________________________________________________________________________________________________________________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What was the Scopes Trial about and what were the two differing opinions? ____________________________________________________________________________________________ __________________________________________________________________________________________________________________________________________________________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Flappers  - _________________________________________________________________________________________________________________________________________________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List 3 ways that women’s roles changed during the 1920’s? __________________________________________________________________________________________________________</a:t>
            </a:r>
          </a:p>
          <a:p>
            <a:pPr marL="228600" lvl="1">
              <a:spcBef>
                <a:spcPts val="1000"/>
              </a:spcBef>
              <a:buFont typeface="+mj-lt"/>
              <a:buAutoNum type="arabicPeriod" startAt="20"/>
            </a:pPr>
            <a:r>
              <a:rPr lang="en-US" sz="1200" dirty="0" smtClean="0"/>
              <a:t>What were 2 means of mass communication that became popular during the 1920’s? ____________________________________________________________________________________</a:t>
            </a:r>
          </a:p>
          <a:p>
            <a:pPr marL="228600" lvl="1">
              <a:spcBef>
                <a:spcPts val="1000"/>
              </a:spcBef>
              <a:buFont typeface="+mj-lt"/>
              <a:buAutoNum type="arabicPeriod" startAt="20"/>
            </a:pPr>
            <a:r>
              <a:rPr lang="en-US" sz="1200" dirty="0" smtClean="0"/>
              <a:t>Who was Harry Houdini? ____________________________________________________________________________________________________________________________________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List 2 of the famous authors of the 1920’s - 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First Great Migration - ______________________________________________________________________________________________________________________________________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List 3 reasons that caused the 1</a:t>
            </a:r>
            <a:r>
              <a:rPr lang="en-US" sz="1200" baseline="30000" dirty="0" smtClean="0"/>
              <a:t>st</a:t>
            </a:r>
            <a:r>
              <a:rPr lang="en-US" sz="1200" dirty="0" smtClean="0"/>
              <a:t> Great Migration -  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Harlem Renaissance - _______________________________________________________________________________________________________________________________________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NAACP - __________________________________________________________________________________________________________________________________________________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W.E.B. DuBois - _____________________________________________________________________________________________________________________________________________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List 2 of the famous Harlem nightclubs  - ________________________________________________________________________________________________________________________</a:t>
            </a:r>
          </a:p>
          <a:p>
            <a:pPr marL="228600" lvl="1">
              <a:spcBef>
                <a:spcPts val="1000"/>
              </a:spcBef>
              <a:buFont typeface="+mj-lt"/>
              <a:buAutoNum type="arabicPeriod" startAt="20"/>
            </a:pPr>
            <a:r>
              <a:rPr lang="en-US" sz="1200" dirty="0" smtClean="0"/>
              <a:t>List two of the famous jazz musicians of the 1920’s - _______________________________________________________________________________________________________________</a:t>
            </a:r>
          </a:p>
          <a:p>
            <a:pPr marL="228600" lvl="1">
              <a:spcBef>
                <a:spcPts val="1000"/>
              </a:spcBef>
              <a:buFont typeface="+mj-lt"/>
              <a:buAutoNum type="arabicPeriod" startAt="20"/>
            </a:pPr>
            <a:endParaRPr lang="en-US" sz="1200" dirty="0" smtClean="0"/>
          </a:p>
          <a:p>
            <a:pPr marL="228600" lvl="1">
              <a:spcBef>
                <a:spcPts val="1000"/>
              </a:spcBef>
              <a:buFont typeface="+mj-lt"/>
              <a:buAutoNum type="arabicPeriod" startAt="20"/>
            </a:pPr>
            <a:endParaRPr lang="en-US" sz="1200" u="sng" dirty="0"/>
          </a:p>
          <a:p>
            <a:pPr>
              <a:buFont typeface="+mj-lt"/>
              <a:buAutoNum type="arabicPeriod"/>
            </a:pPr>
            <a:endParaRPr lang="en-US" sz="1200" dirty="0"/>
          </a:p>
        </p:txBody>
      </p:sp>
    </p:spTree>
    <p:extLst>
      <p:ext uri="{BB962C8B-B14F-4D97-AF65-F5344CB8AC3E}">
        <p14:creationId xmlns:p14="http://schemas.microsoft.com/office/powerpoint/2010/main" val="187724529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265"/>
            <a:ext cx="12192000" cy="353567"/>
          </a:xfrm>
        </p:spPr>
        <p:txBody>
          <a:bodyPr>
            <a:normAutofit/>
          </a:bodyPr>
          <a:lstStyle/>
          <a:p>
            <a:r>
              <a:rPr lang="en-US" sz="1400" b="1" dirty="0" smtClean="0"/>
              <a:t>US II Test Chapters 12 &amp; 13	Name: ______________________________   Period:  _______    Date: ___/___/___</a:t>
            </a:r>
            <a:endParaRPr lang="en-US" sz="1400" b="1" dirty="0"/>
          </a:p>
        </p:txBody>
      </p:sp>
      <p:sp>
        <p:nvSpPr>
          <p:cNvPr id="3" name="Content Placeholder 2"/>
          <p:cNvSpPr>
            <a:spLocks noGrp="1"/>
          </p:cNvSpPr>
          <p:nvPr>
            <p:ph idx="1"/>
          </p:nvPr>
        </p:nvSpPr>
        <p:spPr>
          <a:xfrm>
            <a:off x="0" y="566928"/>
            <a:ext cx="12192000" cy="6291072"/>
          </a:xfrm>
        </p:spPr>
        <p:txBody>
          <a:bodyPr>
            <a:normAutofit lnSpcReduction="10000"/>
          </a:bodyPr>
          <a:lstStyle/>
          <a:p>
            <a:pPr marL="0" indent="0">
              <a:buNone/>
            </a:pPr>
            <a:r>
              <a:rPr lang="en-US" sz="1200" dirty="0" smtClean="0"/>
              <a:t>	</a:t>
            </a:r>
            <a:endParaRPr lang="en-US" sz="1200" dirty="0"/>
          </a:p>
          <a:p>
            <a:pPr marL="0" indent="0">
              <a:lnSpc>
                <a:spcPct val="100000"/>
              </a:lnSpc>
              <a:spcBef>
                <a:spcPts val="0"/>
              </a:spcBef>
              <a:buNone/>
            </a:pPr>
            <a:r>
              <a:rPr lang="en-US" sz="1200" dirty="0" smtClean="0"/>
              <a:t>_____ 1. Who was the famous labor union leader of the early 1900’s who helped create the American Federation of Labor?</a:t>
            </a:r>
          </a:p>
          <a:p>
            <a:pPr marL="0" indent="0">
              <a:lnSpc>
                <a:spcPct val="100000"/>
              </a:lnSpc>
              <a:spcBef>
                <a:spcPts val="0"/>
              </a:spcBef>
              <a:buNone/>
            </a:pPr>
            <a:r>
              <a:rPr lang="en-US" sz="1200" dirty="0"/>
              <a:t>	</a:t>
            </a:r>
            <a:r>
              <a:rPr lang="en-US" sz="1200" dirty="0" smtClean="0"/>
              <a:t>A. Charles Lindbergh	B. Samuel Gompers	C. Langston Hughes	D. Al Capone</a:t>
            </a:r>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2. The Immigration Act of 1924 was passed</a:t>
            </a:r>
            <a:r>
              <a:rPr lang="en-US" sz="1200" dirty="0"/>
              <a:t> </a:t>
            </a:r>
            <a:r>
              <a:rPr lang="en-US" sz="1200" dirty="0" smtClean="0"/>
              <a:t>to ___________________.</a:t>
            </a:r>
            <a:endParaRPr lang="en-US" sz="1200" dirty="0"/>
          </a:p>
          <a:p>
            <a:pPr marL="0" indent="0">
              <a:lnSpc>
                <a:spcPct val="100000"/>
              </a:lnSpc>
              <a:spcBef>
                <a:spcPts val="0"/>
              </a:spcBef>
              <a:buNone/>
            </a:pPr>
            <a:r>
              <a:rPr lang="en-US" sz="1200" dirty="0"/>
              <a:t>	A. </a:t>
            </a:r>
            <a:r>
              <a:rPr lang="en-US" sz="1200" dirty="0" smtClean="0"/>
              <a:t>Increase immigrants</a:t>
            </a:r>
            <a:r>
              <a:rPr lang="en-US" sz="1200" dirty="0"/>
              <a:t>	B. </a:t>
            </a:r>
            <a:r>
              <a:rPr lang="en-US" sz="1200" dirty="0" smtClean="0"/>
              <a:t>Return many immigrants</a:t>
            </a:r>
            <a:r>
              <a:rPr lang="en-US" sz="1200" dirty="0"/>
              <a:t>	C. </a:t>
            </a:r>
            <a:r>
              <a:rPr lang="en-US" sz="1200" dirty="0" smtClean="0"/>
              <a:t>Limit new immigrants</a:t>
            </a:r>
            <a:r>
              <a:rPr lang="en-US" sz="1200" dirty="0"/>
              <a:t>	D. </a:t>
            </a:r>
            <a:r>
              <a:rPr lang="en-US" sz="1200" dirty="0" smtClean="0"/>
              <a:t>None of these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3. Laborers in the 1920’s were pushing for all of these except ____________?</a:t>
            </a:r>
            <a:endParaRPr lang="en-US" sz="1200" dirty="0"/>
          </a:p>
          <a:p>
            <a:pPr marL="0" indent="0">
              <a:lnSpc>
                <a:spcPct val="100000"/>
              </a:lnSpc>
              <a:spcBef>
                <a:spcPts val="0"/>
              </a:spcBef>
              <a:buNone/>
            </a:pPr>
            <a:r>
              <a:rPr lang="en-US" sz="1200" dirty="0"/>
              <a:t>	A. </a:t>
            </a:r>
            <a:r>
              <a:rPr lang="en-US" sz="1200" dirty="0" smtClean="0"/>
              <a:t>Right to unionize</a:t>
            </a:r>
            <a:r>
              <a:rPr lang="en-US" sz="1200" dirty="0"/>
              <a:t>	B. </a:t>
            </a:r>
            <a:r>
              <a:rPr lang="en-US" sz="1200" dirty="0" smtClean="0"/>
              <a:t>Shorter hours</a:t>
            </a:r>
            <a:r>
              <a:rPr lang="en-US" sz="1200" dirty="0"/>
              <a:t>	C. Higher </a:t>
            </a:r>
            <a:r>
              <a:rPr lang="en-US" sz="1200" dirty="0" smtClean="0"/>
              <a:t>wages   	D</a:t>
            </a:r>
            <a:r>
              <a:rPr lang="en-US" sz="1200" dirty="0"/>
              <a:t>. To become </a:t>
            </a:r>
            <a:r>
              <a:rPr lang="en-US" sz="1200" dirty="0" smtClean="0"/>
              <a:t>stockholders</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4. Three major labor strikes that occurred during 1919 included all of these except ________________________?</a:t>
            </a:r>
            <a:endParaRPr lang="en-US" sz="1200" dirty="0"/>
          </a:p>
          <a:p>
            <a:pPr marL="0" indent="0">
              <a:lnSpc>
                <a:spcPct val="100000"/>
              </a:lnSpc>
              <a:spcBef>
                <a:spcPts val="0"/>
              </a:spcBef>
              <a:buNone/>
            </a:pPr>
            <a:r>
              <a:rPr lang="en-US" sz="1200" dirty="0"/>
              <a:t>	A. </a:t>
            </a:r>
            <a:r>
              <a:rPr lang="en-US" sz="1200" dirty="0" smtClean="0"/>
              <a:t>Major league Baseball</a:t>
            </a:r>
            <a:r>
              <a:rPr lang="en-US" sz="1200" dirty="0"/>
              <a:t>	B. </a:t>
            </a:r>
            <a:r>
              <a:rPr lang="en-US" sz="1200" dirty="0" smtClean="0"/>
              <a:t>Steel mill workers</a:t>
            </a:r>
            <a:r>
              <a:rPr lang="en-US" sz="1200" dirty="0"/>
              <a:t>	C. </a:t>
            </a:r>
            <a:r>
              <a:rPr lang="en-US" sz="1200" dirty="0" smtClean="0"/>
              <a:t>Coal miners </a:t>
            </a:r>
            <a:r>
              <a:rPr lang="en-US" sz="1200" dirty="0"/>
              <a:t>	D. </a:t>
            </a:r>
            <a:r>
              <a:rPr lang="en-US" sz="1200" dirty="0" smtClean="0"/>
              <a:t>Police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5. </a:t>
            </a:r>
            <a:r>
              <a:rPr lang="en-US" sz="1200" dirty="0"/>
              <a:t>Who </a:t>
            </a:r>
            <a:r>
              <a:rPr lang="en-US" sz="1200" dirty="0" smtClean="0"/>
              <a:t>was responsible for perfecting the assembly line process for manufacturing automobiles?</a:t>
            </a:r>
            <a:endParaRPr lang="en-US" sz="1200" dirty="0"/>
          </a:p>
          <a:p>
            <a:pPr marL="0" indent="0">
              <a:lnSpc>
                <a:spcPct val="100000"/>
              </a:lnSpc>
              <a:spcBef>
                <a:spcPts val="0"/>
              </a:spcBef>
              <a:buNone/>
            </a:pPr>
            <a:r>
              <a:rPr lang="en-US" sz="1200" dirty="0"/>
              <a:t>	A. </a:t>
            </a:r>
            <a:r>
              <a:rPr lang="en-US" sz="1200" dirty="0" smtClean="0"/>
              <a:t>Chevrolet	</a:t>
            </a:r>
            <a:r>
              <a:rPr lang="en-US" sz="1200" dirty="0"/>
              <a:t>	B. </a:t>
            </a:r>
            <a:r>
              <a:rPr lang="en-US" sz="1200" dirty="0" smtClean="0"/>
              <a:t>Olds	</a:t>
            </a:r>
            <a:r>
              <a:rPr lang="en-US" sz="1200" dirty="0"/>
              <a:t>	C. </a:t>
            </a:r>
            <a:r>
              <a:rPr lang="en-US" sz="1200" dirty="0" smtClean="0"/>
              <a:t>Ford 	</a:t>
            </a:r>
            <a:r>
              <a:rPr lang="en-US" sz="1200" dirty="0"/>
              <a:t>	D. </a:t>
            </a:r>
            <a:r>
              <a:rPr lang="en-US" sz="1200" dirty="0" smtClean="0"/>
              <a:t>None of these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6. The popularity of the automobile brought all of the following changes except for which one?</a:t>
            </a:r>
            <a:endParaRPr lang="en-US" sz="1200" dirty="0"/>
          </a:p>
          <a:p>
            <a:pPr marL="0" indent="0">
              <a:lnSpc>
                <a:spcPct val="100000"/>
              </a:lnSpc>
              <a:spcBef>
                <a:spcPts val="0"/>
              </a:spcBef>
              <a:buNone/>
            </a:pPr>
            <a:r>
              <a:rPr lang="en-US" sz="1200" dirty="0"/>
              <a:t>	A. </a:t>
            </a:r>
            <a:r>
              <a:rPr lang="en-US" sz="1200" dirty="0" smtClean="0"/>
              <a:t>Many stopped moving to cities</a:t>
            </a:r>
            <a:r>
              <a:rPr lang="en-US" sz="1200" dirty="0"/>
              <a:t>	B. </a:t>
            </a:r>
            <a:r>
              <a:rPr lang="en-US" sz="1200" dirty="0" smtClean="0"/>
              <a:t>Amount of pave roads increased</a:t>
            </a:r>
            <a:r>
              <a:rPr lang="en-US" sz="1200" dirty="0"/>
              <a:t>	C. </a:t>
            </a:r>
            <a:r>
              <a:rPr lang="en-US" sz="1200" dirty="0" smtClean="0"/>
              <a:t>New industries (gas stations) appeared</a:t>
            </a:r>
            <a:r>
              <a:rPr lang="en-US" sz="1200" dirty="0"/>
              <a:t>	D. </a:t>
            </a:r>
            <a:r>
              <a:rPr lang="en-US" sz="1200" dirty="0" smtClean="0"/>
              <a:t>Demand for oil increased</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7. </a:t>
            </a:r>
            <a:r>
              <a:rPr lang="en-US" sz="1200" dirty="0"/>
              <a:t>Who was the </a:t>
            </a:r>
            <a:r>
              <a:rPr lang="en-US" sz="1200" dirty="0" smtClean="0"/>
              <a:t>first pilot to successfully fly a trans-Atlantic flight from NY to Paris?</a:t>
            </a:r>
            <a:endParaRPr lang="en-US" sz="1200" dirty="0"/>
          </a:p>
          <a:p>
            <a:pPr marL="0" indent="0">
              <a:lnSpc>
                <a:spcPct val="100000"/>
              </a:lnSpc>
              <a:spcBef>
                <a:spcPts val="0"/>
              </a:spcBef>
              <a:buNone/>
            </a:pPr>
            <a:r>
              <a:rPr lang="en-US" sz="1200" dirty="0" smtClean="0"/>
              <a:t>	A. Al Capone		B. Samuel Gompers	C. Langston Hughes	D. Charles Lindbergh</a:t>
            </a:r>
          </a:p>
          <a:p>
            <a:pPr>
              <a:lnSpc>
                <a:spcPct val="100000"/>
              </a:lnSpc>
              <a:spcBef>
                <a:spcPts val="0"/>
              </a:spcBef>
              <a:buFont typeface="+mj-lt"/>
              <a:buAutoNum type="alphaUcPeriod"/>
            </a:pPr>
            <a:endParaRPr lang="en-US" sz="1200" dirty="0" smtClean="0"/>
          </a:p>
          <a:p>
            <a:pPr marL="0" indent="0">
              <a:lnSpc>
                <a:spcPct val="100000"/>
              </a:lnSpc>
              <a:spcBef>
                <a:spcPts val="0"/>
              </a:spcBef>
              <a:buNone/>
            </a:pPr>
            <a:r>
              <a:rPr lang="en-US" sz="1200" dirty="0" smtClean="0"/>
              <a:t>_____ 8. Nikola Tesla and Thomas Edison’s greatest contributions were in which of the following fields?</a:t>
            </a:r>
            <a:endParaRPr lang="en-US" sz="1200" dirty="0"/>
          </a:p>
          <a:p>
            <a:pPr marL="0" indent="0">
              <a:lnSpc>
                <a:spcPct val="100000"/>
              </a:lnSpc>
              <a:spcBef>
                <a:spcPts val="0"/>
              </a:spcBef>
              <a:buNone/>
            </a:pPr>
            <a:r>
              <a:rPr lang="en-US" sz="1200" dirty="0"/>
              <a:t>	A. </a:t>
            </a:r>
            <a:r>
              <a:rPr lang="en-US" sz="1200" dirty="0" smtClean="0"/>
              <a:t>Aviation (airplanes)</a:t>
            </a:r>
            <a:r>
              <a:rPr lang="en-US" sz="1200" dirty="0"/>
              <a:t>	B. </a:t>
            </a:r>
            <a:r>
              <a:rPr lang="en-US" sz="1200" dirty="0" smtClean="0"/>
              <a:t>Automobiles</a:t>
            </a:r>
            <a:r>
              <a:rPr lang="en-US" sz="1200" dirty="0"/>
              <a:t>	C. </a:t>
            </a:r>
            <a:r>
              <a:rPr lang="en-US" sz="1200" dirty="0" smtClean="0"/>
              <a:t>Electricity	</a:t>
            </a:r>
            <a:r>
              <a:rPr lang="en-US" sz="1200" dirty="0"/>
              <a:t>	D. </a:t>
            </a:r>
            <a:r>
              <a:rPr lang="en-US" sz="1200" dirty="0" smtClean="0"/>
              <a:t>Assembly line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9. </a:t>
            </a:r>
            <a:r>
              <a:rPr lang="en-US" sz="1200" dirty="0"/>
              <a:t>Who </a:t>
            </a:r>
            <a:r>
              <a:rPr lang="en-US" sz="1200" dirty="0" smtClean="0"/>
              <a:t>invented the record player?</a:t>
            </a:r>
            <a:endParaRPr lang="en-US" sz="1200" dirty="0"/>
          </a:p>
          <a:p>
            <a:pPr marL="0" indent="0">
              <a:lnSpc>
                <a:spcPct val="100000"/>
              </a:lnSpc>
              <a:spcBef>
                <a:spcPts val="0"/>
              </a:spcBef>
              <a:buNone/>
            </a:pPr>
            <a:r>
              <a:rPr lang="en-US" sz="1200" dirty="0"/>
              <a:t>	A. </a:t>
            </a:r>
            <a:r>
              <a:rPr lang="en-US" sz="1200" dirty="0" smtClean="0"/>
              <a:t>Nikola Tesla	</a:t>
            </a:r>
            <a:r>
              <a:rPr lang="en-US" sz="1200" dirty="0"/>
              <a:t>	B. </a:t>
            </a:r>
            <a:r>
              <a:rPr lang="en-US" sz="1200" dirty="0" smtClean="0"/>
              <a:t>Thomas Edison</a:t>
            </a:r>
            <a:r>
              <a:rPr lang="en-US" sz="1200" dirty="0"/>
              <a:t>	C. </a:t>
            </a:r>
            <a:r>
              <a:rPr lang="en-US" sz="1200" dirty="0" smtClean="0"/>
              <a:t>Henry Ford	</a:t>
            </a:r>
            <a:r>
              <a:rPr lang="en-US" sz="1200" dirty="0"/>
              <a:t>	D. </a:t>
            </a:r>
            <a:r>
              <a:rPr lang="en-US" sz="1200" dirty="0" smtClean="0"/>
              <a:t>Langston Hughes</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10. How would you describe the economy in the early to mid1920’s?</a:t>
            </a:r>
            <a:endParaRPr lang="en-US" sz="1200" dirty="0"/>
          </a:p>
          <a:p>
            <a:pPr marL="0" indent="0">
              <a:lnSpc>
                <a:spcPct val="100000"/>
              </a:lnSpc>
              <a:spcBef>
                <a:spcPts val="0"/>
              </a:spcBef>
              <a:buNone/>
            </a:pPr>
            <a:r>
              <a:rPr lang="en-US" sz="1200" dirty="0"/>
              <a:t>	A. </a:t>
            </a:r>
            <a:r>
              <a:rPr lang="en-US" sz="1200" dirty="0" smtClean="0"/>
              <a:t>It was very bad</a:t>
            </a:r>
            <a:r>
              <a:rPr lang="en-US" sz="1200" dirty="0"/>
              <a:t>	B. </a:t>
            </a:r>
            <a:r>
              <a:rPr lang="en-US" sz="1200" dirty="0" smtClean="0"/>
              <a:t>It was very good</a:t>
            </a:r>
            <a:r>
              <a:rPr lang="en-US" sz="1200" dirty="0"/>
              <a:t>	C. </a:t>
            </a:r>
            <a:r>
              <a:rPr lang="en-US" sz="1200" dirty="0" smtClean="0"/>
              <a:t>It was average</a:t>
            </a:r>
            <a:r>
              <a:rPr lang="en-US" sz="1200" dirty="0"/>
              <a:t>	</a:t>
            </a:r>
            <a:r>
              <a:rPr lang="en-US" sz="1200" dirty="0" smtClean="0"/>
              <a:t>D</a:t>
            </a:r>
            <a:r>
              <a:rPr lang="en-US" sz="1200" dirty="0"/>
              <a:t>. </a:t>
            </a:r>
            <a:r>
              <a:rPr lang="en-US" sz="1200" dirty="0" smtClean="0"/>
              <a:t>None of these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smtClean="0"/>
              <a:t>_____11. Chain stores became very successful in the 1920’s for all of the following reasons except for which one?</a:t>
            </a:r>
            <a:endParaRPr lang="en-US" sz="1200" dirty="0"/>
          </a:p>
          <a:p>
            <a:pPr marL="0" indent="0">
              <a:lnSpc>
                <a:spcPct val="100000"/>
              </a:lnSpc>
              <a:spcBef>
                <a:spcPts val="0"/>
              </a:spcBef>
              <a:buNone/>
            </a:pPr>
            <a:r>
              <a:rPr lang="en-US" sz="1200" dirty="0"/>
              <a:t>	A. </a:t>
            </a:r>
            <a:r>
              <a:rPr lang="en-US" sz="1200" dirty="0" smtClean="0"/>
              <a:t>Sold goods at high prices for big profits</a:t>
            </a:r>
            <a:r>
              <a:rPr lang="en-US" sz="1200" dirty="0"/>
              <a:t>	B. </a:t>
            </a:r>
            <a:r>
              <a:rPr lang="en-US" sz="1200" dirty="0" smtClean="0"/>
              <a:t>Sold goods at low prices</a:t>
            </a:r>
            <a:r>
              <a:rPr lang="en-US" sz="1200" dirty="0"/>
              <a:t>	C. </a:t>
            </a:r>
            <a:r>
              <a:rPr lang="en-US" sz="1200" dirty="0" smtClean="0"/>
              <a:t>They purchased their supplies in bulk</a:t>
            </a:r>
            <a:r>
              <a:rPr lang="en-US" sz="1200" dirty="0"/>
              <a:t>	D. </a:t>
            </a:r>
            <a:r>
              <a:rPr lang="en-US" sz="1200" dirty="0" smtClean="0"/>
              <a:t>Opened numerous stores</a:t>
            </a:r>
          </a:p>
          <a:p>
            <a:pPr marL="0" indent="0">
              <a:buNone/>
            </a:pPr>
            <a:r>
              <a:rPr lang="en-US" sz="1200" dirty="0"/>
              <a:t>	</a:t>
            </a:r>
          </a:p>
          <a:p>
            <a:pPr marL="0" indent="0">
              <a:lnSpc>
                <a:spcPct val="100000"/>
              </a:lnSpc>
              <a:spcBef>
                <a:spcPts val="0"/>
              </a:spcBef>
              <a:buNone/>
            </a:pPr>
            <a:r>
              <a:rPr lang="en-US" sz="1200" dirty="0"/>
              <a:t>_____ 12. This was a purchasing plan for customers to purchase items on credit and pay small  amounts over an extended period of time?</a:t>
            </a:r>
          </a:p>
          <a:p>
            <a:pPr marL="0" indent="0">
              <a:lnSpc>
                <a:spcPct val="100000"/>
              </a:lnSpc>
              <a:spcBef>
                <a:spcPts val="0"/>
              </a:spcBef>
              <a:buNone/>
            </a:pPr>
            <a:r>
              <a:rPr lang="en-US" sz="1200" dirty="0"/>
              <a:t>	A. Savings Plan	B. Lay away Plan	C. Installment Plan	D. None of </a:t>
            </a:r>
            <a:r>
              <a:rPr lang="en-US" sz="1200" dirty="0" smtClean="0"/>
              <a:t>these</a:t>
            </a:r>
            <a:endParaRPr lang="en-US" sz="1200" dirty="0"/>
          </a:p>
          <a:p>
            <a:pPr marL="0" indent="0">
              <a:lnSpc>
                <a:spcPct val="100000"/>
              </a:lnSpc>
              <a:spcBef>
                <a:spcPts val="0"/>
              </a:spcBef>
              <a:buNone/>
            </a:pPr>
            <a:endParaRPr lang="en-US" sz="1200" dirty="0" smtClean="0"/>
          </a:p>
        </p:txBody>
      </p:sp>
    </p:spTree>
    <p:extLst>
      <p:ext uri="{BB962C8B-B14F-4D97-AF65-F5344CB8AC3E}">
        <p14:creationId xmlns:p14="http://schemas.microsoft.com/office/powerpoint/2010/main" val="4885519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13. The Temperance Movement was a social movement that attempted to ban ___________________.</a:t>
            </a:r>
            <a:endParaRPr lang="en-US" sz="1200" dirty="0"/>
          </a:p>
          <a:p>
            <a:pPr marL="0" indent="0">
              <a:lnSpc>
                <a:spcPct val="100000"/>
              </a:lnSpc>
              <a:spcBef>
                <a:spcPts val="0"/>
              </a:spcBef>
              <a:buNone/>
            </a:pPr>
            <a:r>
              <a:rPr lang="en-US" sz="1200" dirty="0"/>
              <a:t>	A. </a:t>
            </a:r>
            <a:r>
              <a:rPr lang="en-US" sz="1200" dirty="0" smtClean="0"/>
              <a:t>Guns </a:t>
            </a:r>
            <a:r>
              <a:rPr lang="en-US" sz="1200" dirty="0"/>
              <a:t>	</a:t>
            </a:r>
            <a:r>
              <a:rPr lang="en-US" sz="1200" dirty="0" smtClean="0"/>
              <a:t> 	B</a:t>
            </a:r>
            <a:r>
              <a:rPr lang="en-US" sz="1200" dirty="0"/>
              <a:t>. </a:t>
            </a:r>
            <a:r>
              <a:rPr lang="en-US" sz="1200" dirty="0" smtClean="0"/>
              <a:t>Gambling</a:t>
            </a:r>
            <a:r>
              <a:rPr lang="en-US" sz="1200" dirty="0"/>
              <a:t>	</a:t>
            </a:r>
            <a:r>
              <a:rPr lang="en-US" sz="1200" dirty="0" smtClean="0"/>
              <a:t>	C</a:t>
            </a:r>
            <a:r>
              <a:rPr lang="en-US" sz="1200" dirty="0"/>
              <a:t>. </a:t>
            </a:r>
            <a:r>
              <a:rPr lang="en-US" sz="1200" dirty="0" smtClean="0"/>
              <a:t>Organized crime</a:t>
            </a:r>
            <a:r>
              <a:rPr lang="en-US" sz="1200" dirty="0"/>
              <a:t>	D. </a:t>
            </a:r>
            <a:r>
              <a:rPr lang="en-US" sz="1200" dirty="0" smtClean="0"/>
              <a:t>None of these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14. The Women’s Christian Temperance Union, the Anti-Saloon League and the Prohibition party all were pushing for which Amendment?</a:t>
            </a:r>
            <a:endParaRPr lang="en-US" sz="1200" dirty="0"/>
          </a:p>
          <a:p>
            <a:pPr marL="0" indent="0">
              <a:lnSpc>
                <a:spcPct val="100000"/>
              </a:lnSpc>
              <a:spcBef>
                <a:spcPts val="0"/>
              </a:spcBef>
              <a:buNone/>
            </a:pPr>
            <a:r>
              <a:rPr lang="en-US" sz="1200" dirty="0"/>
              <a:t>	A. </a:t>
            </a:r>
            <a:r>
              <a:rPr lang="en-US" sz="1200" dirty="0" smtClean="0"/>
              <a:t>15th</a:t>
            </a:r>
            <a:r>
              <a:rPr lang="en-US" sz="1200" dirty="0"/>
              <a:t>	B. </a:t>
            </a:r>
            <a:r>
              <a:rPr lang="en-US" sz="1200" dirty="0" smtClean="0"/>
              <a:t>18th</a:t>
            </a:r>
            <a:r>
              <a:rPr lang="en-US" sz="1200" dirty="0"/>
              <a:t>	C. </a:t>
            </a:r>
            <a:r>
              <a:rPr lang="en-US" sz="1200" dirty="0" smtClean="0"/>
              <a:t>19th</a:t>
            </a:r>
            <a:r>
              <a:rPr lang="en-US" sz="1200" dirty="0"/>
              <a:t>	D. </a:t>
            </a:r>
            <a:r>
              <a:rPr lang="en-US" sz="1200" dirty="0" smtClean="0"/>
              <a:t>21st</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15. Before Prohibition, reformers blamed alcohol as the cause of all of the following except for _____________________?</a:t>
            </a:r>
            <a:endParaRPr lang="en-US" sz="1200" dirty="0"/>
          </a:p>
          <a:p>
            <a:pPr marL="0" indent="0">
              <a:lnSpc>
                <a:spcPct val="100000"/>
              </a:lnSpc>
              <a:spcBef>
                <a:spcPts val="0"/>
              </a:spcBef>
              <a:buNone/>
            </a:pPr>
            <a:r>
              <a:rPr lang="en-US" sz="1200" dirty="0"/>
              <a:t>	A. </a:t>
            </a:r>
            <a:r>
              <a:rPr lang="en-US" sz="1200" dirty="0" smtClean="0"/>
              <a:t>Workplace injuries</a:t>
            </a:r>
            <a:r>
              <a:rPr lang="en-US" sz="1200" dirty="0"/>
              <a:t>	B. </a:t>
            </a:r>
            <a:r>
              <a:rPr lang="en-US" sz="1200" dirty="0" smtClean="0"/>
              <a:t>Domestic violence</a:t>
            </a:r>
            <a:r>
              <a:rPr lang="en-US" sz="1200" dirty="0"/>
              <a:t>	C. </a:t>
            </a:r>
            <a:r>
              <a:rPr lang="en-US" sz="1200" dirty="0" smtClean="0"/>
              <a:t>Organized crime</a:t>
            </a:r>
            <a:r>
              <a:rPr lang="en-US" sz="1200" dirty="0"/>
              <a:t>	D. </a:t>
            </a:r>
            <a:r>
              <a:rPr lang="en-US" sz="1200" dirty="0" smtClean="0"/>
              <a:t>Auto accidents</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16. Which of these amendments officially banned the sale and manufacturing of alcohol in 1920?</a:t>
            </a:r>
          </a:p>
          <a:p>
            <a:pPr marL="0" indent="0">
              <a:lnSpc>
                <a:spcPct val="100000"/>
              </a:lnSpc>
              <a:spcBef>
                <a:spcPts val="0"/>
              </a:spcBef>
              <a:buNone/>
            </a:pPr>
            <a:r>
              <a:rPr lang="en-US" sz="1200" dirty="0" smtClean="0"/>
              <a:t>	</a:t>
            </a:r>
            <a:r>
              <a:rPr lang="en-US" sz="1200" dirty="0">
                <a:solidFill>
                  <a:schemeClr val="tx1">
                    <a:lumMod val="95000"/>
                    <a:lumOff val="5000"/>
                  </a:schemeClr>
                </a:solidFill>
              </a:rPr>
              <a:t>A. </a:t>
            </a:r>
            <a:r>
              <a:rPr lang="en-US" sz="1200" dirty="0" smtClean="0"/>
              <a:t>18th</a:t>
            </a:r>
            <a:r>
              <a:rPr lang="en-US" sz="1200" dirty="0"/>
              <a:t>	B. </a:t>
            </a:r>
            <a:r>
              <a:rPr lang="en-US" sz="1200" dirty="0" smtClean="0"/>
              <a:t>15th</a:t>
            </a:r>
            <a:r>
              <a:rPr lang="en-US" sz="1200" dirty="0"/>
              <a:t>	C. 19th	D. 21st</a:t>
            </a:r>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17. What types of problems increased during Prohibition?</a:t>
            </a:r>
            <a:endParaRPr lang="en-US" sz="1200" dirty="0"/>
          </a:p>
          <a:p>
            <a:pPr marL="0" indent="0">
              <a:lnSpc>
                <a:spcPct val="100000"/>
              </a:lnSpc>
              <a:spcBef>
                <a:spcPts val="0"/>
              </a:spcBef>
              <a:buNone/>
            </a:pPr>
            <a:r>
              <a:rPr lang="en-US" sz="1200" dirty="0"/>
              <a:t>	A. </a:t>
            </a:r>
            <a:r>
              <a:rPr lang="en-US" sz="1200" dirty="0" smtClean="0"/>
              <a:t>Bootlegging </a:t>
            </a:r>
            <a:r>
              <a:rPr lang="en-US" sz="1200" dirty="0"/>
              <a:t>	</a:t>
            </a:r>
            <a:r>
              <a:rPr lang="en-US" sz="1200" dirty="0" smtClean="0"/>
              <a:t>B. Moonshining</a:t>
            </a:r>
            <a:r>
              <a:rPr lang="en-US" sz="1200" dirty="0"/>
              <a:t>	C. </a:t>
            </a:r>
            <a:r>
              <a:rPr lang="en-US" sz="1200" dirty="0" smtClean="0"/>
              <a:t>Speakeasies	</a:t>
            </a:r>
            <a:r>
              <a:rPr lang="en-US" sz="1200" dirty="0"/>
              <a:t>	D.  </a:t>
            </a:r>
            <a:r>
              <a:rPr lang="en-US" sz="1200" dirty="0" smtClean="0"/>
              <a:t>All of these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18. Which of these amendments repealed (reversed) the 18</a:t>
            </a:r>
            <a:r>
              <a:rPr lang="en-US" sz="1200" baseline="30000" dirty="0" smtClean="0"/>
              <a:t>th</a:t>
            </a:r>
            <a:r>
              <a:rPr lang="en-US" sz="1200" dirty="0" smtClean="0"/>
              <a:t> Amendment?</a:t>
            </a:r>
            <a:endParaRPr lang="en-US" sz="1200" dirty="0"/>
          </a:p>
          <a:p>
            <a:pPr marL="0" indent="0">
              <a:lnSpc>
                <a:spcPct val="100000"/>
              </a:lnSpc>
              <a:spcBef>
                <a:spcPts val="0"/>
              </a:spcBef>
              <a:buNone/>
            </a:pPr>
            <a:r>
              <a:rPr lang="en-US" sz="1200" dirty="0"/>
              <a:t>	A. </a:t>
            </a:r>
            <a:r>
              <a:rPr lang="en-US" sz="1200" dirty="0" smtClean="0"/>
              <a:t>18th</a:t>
            </a:r>
            <a:r>
              <a:rPr lang="en-US" sz="1200" dirty="0"/>
              <a:t>	B. </a:t>
            </a:r>
            <a:r>
              <a:rPr lang="en-US" sz="1200" dirty="0" smtClean="0"/>
              <a:t>15th</a:t>
            </a:r>
            <a:r>
              <a:rPr lang="en-US" sz="1200" dirty="0"/>
              <a:t>	C. </a:t>
            </a:r>
            <a:r>
              <a:rPr lang="en-US" sz="1200" dirty="0" smtClean="0"/>
              <a:t>21st</a:t>
            </a:r>
            <a:r>
              <a:rPr lang="en-US" sz="1200" dirty="0"/>
              <a:t>	D. </a:t>
            </a:r>
            <a:r>
              <a:rPr lang="en-US" sz="1200" dirty="0" smtClean="0"/>
              <a:t>19th</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19. An individual who was part of a violent gang of criminals in during the 1920’s was referred to as a________________?</a:t>
            </a:r>
            <a:endParaRPr lang="en-US" sz="1200" dirty="0"/>
          </a:p>
          <a:p>
            <a:pPr marL="0" indent="0">
              <a:lnSpc>
                <a:spcPct val="100000"/>
              </a:lnSpc>
              <a:spcBef>
                <a:spcPts val="0"/>
              </a:spcBef>
              <a:buNone/>
            </a:pPr>
            <a:r>
              <a:rPr lang="en-US" sz="1200" dirty="0"/>
              <a:t>	A. </a:t>
            </a:r>
            <a:r>
              <a:rPr lang="en-US" sz="1200" dirty="0" smtClean="0"/>
              <a:t>Gangster</a:t>
            </a:r>
            <a:r>
              <a:rPr lang="en-US" sz="1200" dirty="0"/>
              <a:t>	B. </a:t>
            </a:r>
            <a:r>
              <a:rPr lang="en-US" sz="1200" dirty="0" smtClean="0"/>
              <a:t>Reformer</a:t>
            </a:r>
            <a:r>
              <a:rPr lang="en-US" sz="1200" dirty="0"/>
              <a:t>	C. </a:t>
            </a:r>
            <a:r>
              <a:rPr lang="en-US" sz="1200" dirty="0" smtClean="0"/>
              <a:t>Moonshiner	</a:t>
            </a:r>
            <a:r>
              <a:rPr lang="en-US" sz="1200" dirty="0"/>
              <a:t>	D. </a:t>
            </a:r>
            <a:r>
              <a:rPr lang="en-US" sz="1200" dirty="0" smtClean="0"/>
              <a:t>All of these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20. Extortion, bribery, loan sharking, money laundering are all types of _______________?</a:t>
            </a:r>
            <a:endParaRPr lang="en-US" sz="1200" dirty="0"/>
          </a:p>
          <a:p>
            <a:pPr marL="0" indent="0">
              <a:lnSpc>
                <a:spcPct val="100000"/>
              </a:lnSpc>
              <a:spcBef>
                <a:spcPts val="0"/>
              </a:spcBef>
              <a:buNone/>
            </a:pPr>
            <a:r>
              <a:rPr lang="en-US" sz="1200" dirty="0"/>
              <a:t>	A. </a:t>
            </a:r>
            <a:r>
              <a:rPr lang="en-US" sz="1200" dirty="0" smtClean="0"/>
              <a:t>Moonshining</a:t>
            </a:r>
            <a:r>
              <a:rPr lang="en-US" sz="1200" dirty="0"/>
              <a:t>	B. </a:t>
            </a:r>
            <a:r>
              <a:rPr lang="en-US" sz="1200" dirty="0" smtClean="0"/>
              <a:t>Reformers	</a:t>
            </a:r>
            <a:r>
              <a:rPr lang="en-US" sz="1200" dirty="0"/>
              <a:t>	C. </a:t>
            </a:r>
            <a:r>
              <a:rPr lang="en-US" sz="1200" dirty="0" smtClean="0"/>
              <a:t>Installment loans</a:t>
            </a:r>
            <a:r>
              <a:rPr lang="en-US" sz="1200" dirty="0"/>
              <a:t>	D. </a:t>
            </a:r>
            <a:r>
              <a:rPr lang="en-US" sz="1200" dirty="0" smtClean="0"/>
              <a:t>None of these</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21. Al Capone was a well known____________?</a:t>
            </a:r>
            <a:endParaRPr lang="en-US" sz="1200" dirty="0"/>
          </a:p>
          <a:p>
            <a:pPr marL="0" indent="0">
              <a:lnSpc>
                <a:spcPct val="100000"/>
              </a:lnSpc>
              <a:spcBef>
                <a:spcPts val="0"/>
              </a:spcBef>
              <a:buNone/>
            </a:pPr>
            <a:r>
              <a:rPr lang="en-US" sz="1200" dirty="0"/>
              <a:t>	A. </a:t>
            </a:r>
            <a:r>
              <a:rPr lang="en-US" sz="1200" dirty="0" smtClean="0"/>
              <a:t>Moonshiner</a:t>
            </a:r>
            <a:r>
              <a:rPr lang="en-US" sz="1200" dirty="0"/>
              <a:t>	B. </a:t>
            </a:r>
            <a:r>
              <a:rPr lang="en-US" sz="1200" dirty="0" smtClean="0"/>
              <a:t>Reformer	</a:t>
            </a:r>
            <a:r>
              <a:rPr lang="en-US" sz="1200" dirty="0"/>
              <a:t>	C. </a:t>
            </a:r>
            <a:r>
              <a:rPr lang="en-US" sz="1200" dirty="0" smtClean="0"/>
              <a:t>Gangster	</a:t>
            </a:r>
            <a:r>
              <a:rPr lang="en-US" sz="1200" dirty="0"/>
              <a:t>	</a:t>
            </a:r>
            <a:r>
              <a:rPr lang="en-US" sz="1200" dirty="0" smtClean="0"/>
              <a:t>D</a:t>
            </a:r>
            <a:r>
              <a:rPr lang="en-US" sz="1200" dirty="0"/>
              <a:t>. </a:t>
            </a:r>
            <a:r>
              <a:rPr lang="en-US" sz="1200" dirty="0" smtClean="0"/>
              <a:t>Baseball player</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smtClean="0"/>
              <a:t>_____ 22. Who’s nickname was “Scarface”</a:t>
            </a:r>
            <a:endParaRPr lang="en-US" sz="1200" dirty="0"/>
          </a:p>
          <a:p>
            <a:pPr marL="0" indent="0">
              <a:lnSpc>
                <a:spcPct val="100000"/>
              </a:lnSpc>
              <a:spcBef>
                <a:spcPts val="0"/>
              </a:spcBef>
              <a:buNone/>
            </a:pPr>
            <a:r>
              <a:rPr lang="en-US" sz="1200" dirty="0"/>
              <a:t>	A. </a:t>
            </a:r>
            <a:r>
              <a:rPr lang="en-US" sz="1200" dirty="0" smtClean="0"/>
              <a:t>Langston Hughes</a:t>
            </a:r>
            <a:r>
              <a:rPr lang="en-US" sz="1200" dirty="0"/>
              <a:t>	</a:t>
            </a:r>
            <a:r>
              <a:rPr lang="en-US" sz="1200" dirty="0" smtClean="0"/>
              <a:t>B</a:t>
            </a:r>
            <a:r>
              <a:rPr lang="en-US" sz="1200" dirty="0"/>
              <a:t>. </a:t>
            </a:r>
            <a:r>
              <a:rPr lang="en-US" sz="1200" dirty="0" smtClean="0"/>
              <a:t>Al Capone	</a:t>
            </a:r>
            <a:r>
              <a:rPr lang="en-US" sz="1200" dirty="0"/>
              <a:t>	C. </a:t>
            </a:r>
            <a:r>
              <a:rPr lang="en-US" sz="1200" dirty="0" smtClean="0"/>
              <a:t>Thomas Edison</a:t>
            </a:r>
            <a:r>
              <a:rPr lang="en-US" sz="1200" dirty="0"/>
              <a:t>	D. </a:t>
            </a:r>
            <a:r>
              <a:rPr lang="en-US" sz="1200" dirty="0" smtClean="0"/>
              <a:t>None of these</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23. What was a very popular sub-machine gun used by gangsters during the 1920’s?</a:t>
            </a:r>
            <a:endParaRPr lang="en-US" sz="1200" dirty="0"/>
          </a:p>
          <a:p>
            <a:pPr marL="0" indent="0">
              <a:lnSpc>
                <a:spcPct val="100000"/>
              </a:lnSpc>
              <a:spcBef>
                <a:spcPts val="0"/>
              </a:spcBef>
              <a:buNone/>
            </a:pPr>
            <a:r>
              <a:rPr lang="en-US" sz="1200" dirty="0"/>
              <a:t>	A. </a:t>
            </a:r>
            <a:r>
              <a:rPr lang="en-US" sz="1200" dirty="0" smtClean="0"/>
              <a:t>Thompson </a:t>
            </a:r>
            <a:r>
              <a:rPr lang="en-US" sz="1200" dirty="0"/>
              <a:t>	</a:t>
            </a:r>
            <a:r>
              <a:rPr lang="en-US" sz="1200" dirty="0" smtClean="0"/>
              <a:t>	B</a:t>
            </a:r>
            <a:r>
              <a:rPr lang="en-US" sz="1200" dirty="0"/>
              <a:t>. </a:t>
            </a:r>
            <a:r>
              <a:rPr lang="en-US" sz="1200" dirty="0" smtClean="0"/>
              <a:t>Johnson		C</a:t>
            </a:r>
            <a:r>
              <a:rPr lang="en-US" sz="1200" dirty="0"/>
              <a:t>. </a:t>
            </a:r>
            <a:r>
              <a:rPr lang="en-US" sz="1200" dirty="0" smtClean="0"/>
              <a:t>Harrison		D</a:t>
            </a:r>
            <a:r>
              <a:rPr lang="en-US" sz="1200" dirty="0"/>
              <a:t>. </a:t>
            </a:r>
            <a:r>
              <a:rPr lang="en-US" sz="1200" dirty="0" smtClean="0"/>
              <a:t>None of these</a:t>
            </a:r>
            <a:endParaRPr lang="en-US" sz="1200" dirty="0"/>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24. The St Valentine’s Day Massacre in Chicago was a mass murder by an Italian crime syndicate on which other ethnic group?</a:t>
            </a:r>
            <a:endParaRPr lang="en-US" sz="1200" dirty="0"/>
          </a:p>
          <a:p>
            <a:pPr marL="0" indent="0">
              <a:lnSpc>
                <a:spcPct val="100000"/>
              </a:lnSpc>
              <a:spcBef>
                <a:spcPts val="0"/>
              </a:spcBef>
              <a:buNone/>
            </a:pPr>
            <a:r>
              <a:rPr lang="en-US" sz="1200" dirty="0"/>
              <a:t>	A. </a:t>
            </a:r>
            <a:r>
              <a:rPr lang="en-US" sz="1200" dirty="0" smtClean="0"/>
              <a:t>Germans	</a:t>
            </a:r>
            <a:r>
              <a:rPr lang="en-US" sz="1200" dirty="0"/>
              <a:t>	B. </a:t>
            </a:r>
            <a:r>
              <a:rPr lang="en-US" sz="1200" dirty="0" smtClean="0"/>
              <a:t>Sicilians	</a:t>
            </a:r>
            <a:r>
              <a:rPr lang="en-US" sz="1200" dirty="0"/>
              <a:t>	C. </a:t>
            </a:r>
            <a:r>
              <a:rPr lang="en-US" sz="1200" dirty="0" smtClean="0"/>
              <a:t>Russians	</a:t>
            </a:r>
            <a:r>
              <a:rPr lang="en-US" sz="1200" dirty="0"/>
              <a:t>	D. </a:t>
            </a:r>
            <a:r>
              <a:rPr lang="en-US" sz="1200" dirty="0" smtClean="0"/>
              <a:t>None of these</a:t>
            </a:r>
            <a:endParaRPr lang="en-US" sz="1200" dirty="0"/>
          </a:p>
          <a:p>
            <a:pPr marL="0" indent="0">
              <a:lnSpc>
                <a:spcPct val="100000"/>
              </a:lnSpc>
              <a:spcBef>
                <a:spcPts val="0"/>
              </a:spcBef>
              <a:buNone/>
            </a:pPr>
            <a:endParaRPr lang="en-US" sz="1200" dirty="0" smtClean="0"/>
          </a:p>
        </p:txBody>
      </p:sp>
    </p:spTree>
    <p:extLst>
      <p:ext uri="{BB962C8B-B14F-4D97-AF65-F5344CB8AC3E}">
        <p14:creationId xmlns:p14="http://schemas.microsoft.com/office/powerpoint/2010/main" val="6424736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25. Education in the 1920’s faced all of the following problems except for which one?.</a:t>
            </a:r>
            <a:endParaRPr lang="en-US" sz="1200" dirty="0"/>
          </a:p>
          <a:p>
            <a:pPr marL="0" indent="0">
              <a:lnSpc>
                <a:spcPct val="100000"/>
              </a:lnSpc>
              <a:spcBef>
                <a:spcPts val="0"/>
              </a:spcBef>
              <a:buNone/>
            </a:pPr>
            <a:r>
              <a:rPr lang="en-US" sz="1200" dirty="0"/>
              <a:t>	A. </a:t>
            </a:r>
            <a:r>
              <a:rPr lang="en-US" sz="1200" dirty="0" smtClean="0"/>
              <a:t>Lack of tax revenue</a:t>
            </a:r>
            <a:r>
              <a:rPr lang="en-US" sz="1200" dirty="0"/>
              <a:t>	</a:t>
            </a:r>
            <a:r>
              <a:rPr lang="en-US" sz="1200" dirty="0" smtClean="0"/>
              <a:t> B</a:t>
            </a:r>
            <a:r>
              <a:rPr lang="en-US" sz="1200" dirty="0"/>
              <a:t>. </a:t>
            </a:r>
            <a:r>
              <a:rPr lang="en-US" sz="1200" dirty="0" smtClean="0"/>
              <a:t>Too many different languages spoken</a:t>
            </a:r>
            <a:r>
              <a:rPr lang="en-US" sz="1200" dirty="0"/>
              <a:t>	 </a:t>
            </a:r>
            <a:r>
              <a:rPr lang="en-US" sz="1200" dirty="0" smtClean="0"/>
              <a:t>    C</a:t>
            </a:r>
            <a:r>
              <a:rPr lang="en-US" sz="1200" dirty="0"/>
              <a:t>. </a:t>
            </a:r>
            <a:r>
              <a:rPr lang="en-US" sz="1200" dirty="0" smtClean="0"/>
              <a:t>Lack of teachers  </a:t>
            </a:r>
            <a:r>
              <a:rPr lang="en-US" sz="1200" dirty="0"/>
              <a:t>	D. </a:t>
            </a:r>
            <a:r>
              <a:rPr lang="en-US" sz="1200" dirty="0" smtClean="0"/>
              <a:t>Lack of student enrollment</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smtClean="0"/>
              <a:t>_____ 26. The Scopes Trial in the 1920’s caused  problems between religion and ____________?</a:t>
            </a:r>
            <a:endParaRPr lang="en-US" sz="1200" dirty="0"/>
          </a:p>
          <a:p>
            <a:pPr marL="0" indent="0">
              <a:lnSpc>
                <a:spcPct val="100000"/>
              </a:lnSpc>
              <a:spcBef>
                <a:spcPts val="0"/>
              </a:spcBef>
              <a:buNone/>
            </a:pPr>
            <a:r>
              <a:rPr lang="en-US" sz="1200" dirty="0"/>
              <a:t>	A. Reformers   		B. </a:t>
            </a:r>
            <a:r>
              <a:rPr lang="en-US" sz="1200" dirty="0" smtClean="0"/>
              <a:t>Science</a:t>
            </a:r>
            <a:r>
              <a:rPr lang="en-US" sz="1200" dirty="0"/>
              <a:t>		C. Voters	D. None of these</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27. What was the name off the young women of the 1920’s who went to speakeasies, drank, smoked and danced?</a:t>
            </a:r>
            <a:endParaRPr lang="en-US" sz="1200" dirty="0"/>
          </a:p>
          <a:p>
            <a:pPr marL="0" indent="0">
              <a:lnSpc>
                <a:spcPct val="100000"/>
              </a:lnSpc>
              <a:spcBef>
                <a:spcPts val="0"/>
              </a:spcBef>
              <a:buNone/>
            </a:pPr>
            <a:r>
              <a:rPr lang="en-US" sz="1200" dirty="0"/>
              <a:t>	A. </a:t>
            </a:r>
            <a:r>
              <a:rPr lang="en-US" sz="1200" dirty="0" smtClean="0"/>
              <a:t>Flappers	</a:t>
            </a:r>
            <a:r>
              <a:rPr lang="en-US" sz="1200" dirty="0"/>
              <a:t>	B. </a:t>
            </a:r>
            <a:r>
              <a:rPr lang="en-US" sz="1200" dirty="0" smtClean="0"/>
              <a:t>Reformers</a:t>
            </a:r>
            <a:r>
              <a:rPr lang="en-US" sz="1200" dirty="0"/>
              <a:t>	</a:t>
            </a:r>
            <a:r>
              <a:rPr lang="en-US" sz="1200" dirty="0" smtClean="0"/>
              <a:t>	C</a:t>
            </a:r>
            <a:r>
              <a:rPr lang="en-US" sz="1200" dirty="0"/>
              <a:t>. </a:t>
            </a:r>
            <a:r>
              <a:rPr lang="en-US" sz="1200" dirty="0" smtClean="0"/>
              <a:t>Temperance  Union</a:t>
            </a:r>
            <a:r>
              <a:rPr lang="en-US" sz="1200" dirty="0"/>
              <a:t>	D. </a:t>
            </a:r>
            <a:r>
              <a:rPr lang="en-US" sz="1200" dirty="0" smtClean="0"/>
              <a:t>None of these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28. Women’s roles changed during the 1920’s in all of the following way except for _____________?</a:t>
            </a:r>
          </a:p>
          <a:p>
            <a:pPr marL="0" indent="0">
              <a:lnSpc>
                <a:spcPct val="100000"/>
              </a:lnSpc>
              <a:spcBef>
                <a:spcPts val="0"/>
              </a:spcBef>
              <a:buNone/>
            </a:pPr>
            <a:r>
              <a:rPr lang="en-US" sz="1200" dirty="0" smtClean="0"/>
              <a:t>	</a:t>
            </a:r>
            <a:r>
              <a:rPr lang="en-US" sz="1200" dirty="0"/>
              <a:t>A. </a:t>
            </a:r>
            <a:r>
              <a:rPr lang="en-US" sz="1200" dirty="0" smtClean="0"/>
              <a:t>Began getting college degrees</a:t>
            </a:r>
            <a:r>
              <a:rPr lang="en-US" sz="1200" dirty="0"/>
              <a:t>	B. </a:t>
            </a:r>
            <a:r>
              <a:rPr lang="en-US" sz="1200" dirty="0" smtClean="0"/>
              <a:t>Took jobs in offices</a:t>
            </a:r>
            <a:r>
              <a:rPr lang="en-US" sz="1200" dirty="0"/>
              <a:t>	C. </a:t>
            </a:r>
            <a:r>
              <a:rPr lang="en-US" sz="1200" dirty="0" smtClean="0"/>
              <a:t>Left the housewife role</a:t>
            </a:r>
            <a:r>
              <a:rPr lang="en-US" sz="1200" dirty="0"/>
              <a:t>	D. </a:t>
            </a:r>
            <a:r>
              <a:rPr lang="en-US" sz="1200" dirty="0" smtClean="0"/>
              <a:t>More became housewives</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29. The newspaper and the ________________ became two popular means of mass communication during the 1920’s</a:t>
            </a:r>
            <a:endParaRPr lang="en-US" sz="1200" dirty="0"/>
          </a:p>
          <a:p>
            <a:pPr marL="0" indent="0">
              <a:lnSpc>
                <a:spcPct val="100000"/>
              </a:lnSpc>
              <a:spcBef>
                <a:spcPts val="0"/>
              </a:spcBef>
              <a:buNone/>
            </a:pPr>
            <a:r>
              <a:rPr lang="en-US" sz="1200" dirty="0"/>
              <a:t>	A. </a:t>
            </a:r>
            <a:r>
              <a:rPr lang="en-US" sz="1200" dirty="0" smtClean="0"/>
              <a:t>Television	</a:t>
            </a:r>
            <a:r>
              <a:rPr lang="en-US" sz="1200" dirty="0"/>
              <a:t>	</a:t>
            </a:r>
            <a:r>
              <a:rPr lang="en-US" sz="1200" dirty="0" smtClean="0"/>
              <a:t>B. Telephone	</a:t>
            </a:r>
            <a:r>
              <a:rPr lang="en-US" sz="1200" dirty="0"/>
              <a:t>	C. </a:t>
            </a:r>
            <a:r>
              <a:rPr lang="en-US" sz="1200" dirty="0" smtClean="0"/>
              <a:t>Radio	</a:t>
            </a:r>
            <a:r>
              <a:rPr lang="en-US" sz="1200" dirty="0"/>
              <a:t>	D.  </a:t>
            </a:r>
            <a:r>
              <a:rPr lang="en-US" sz="1200" dirty="0" smtClean="0"/>
              <a:t>Phonograph</a:t>
            </a:r>
          </a:p>
          <a:p>
            <a:pPr>
              <a:lnSpc>
                <a:spcPct val="100000"/>
              </a:lnSpc>
              <a:spcBef>
                <a:spcPts val="0"/>
              </a:spcBef>
              <a:buFont typeface="+mj-lt"/>
              <a:buAutoNum type="alphaUcPeriod"/>
            </a:pPr>
            <a:endParaRPr lang="en-US" sz="1200" dirty="0" smtClean="0"/>
          </a:p>
          <a:p>
            <a:pPr marL="0" indent="0">
              <a:lnSpc>
                <a:spcPct val="100000"/>
              </a:lnSpc>
              <a:spcBef>
                <a:spcPts val="0"/>
              </a:spcBef>
              <a:buNone/>
            </a:pPr>
            <a:r>
              <a:rPr lang="en-US" sz="1200" dirty="0" smtClean="0"/>
              <a:t>_____ 30. Harry Houdini was a famous _______________ during the 1920’s?</a:t>
            </a:r>
            <a:endParaRPr lang="en-US" sz="1200" dirty="0"/>
          </a:p>
          <a:p>
            <a:pPr marL="0" indent="0">
              <a:lnSpc>
                <a:spcPct val="100000"/>
              </a:lnSpc>
              <a:spcBef>
                <a:spcPts val="0"/>
              </a:spcBef>
              <a:buNone/>
            </a:pPr>
            <a:r>
              <a:rPr lang="en-US" sz="1200" dirty="0"/>
              <a:t>	A. </a:t>
            </a:r>
            <a:r>
              <a:rPr lang="en-US" sz="1200" dirty="0" smtClean="0"/>
              <a:t>Escape artist</a:t>
            </a:r>
            <a:r>
              <a:rPr lang="en-US" sz="1200" dirty="0"/>
              <a:t>	B. </a:t>
            </a:r>
            <a:r>
              <a:rPr lang="en-US" sz="1200" dirty="0" smtClean="0"/>
              <a:t>Baseball player</a:t>
            </a:r>
            <a:r>
              <a:rPr lang="en-US" sz="1200" dirty="0"/>
              <a:t>	C. </a:t>
            </a:r>
            <a:r>
              <a:rPr lang="en-US" sz="1200" dirty="0" smtClean="0"/>
              <a:t>Airplane  pilot</a:t>
            </a:r>
            <a:r>
              <a:rPr lang="en-US" sz="1200" dirty="0"/>
              <a:t>	D. </a:t>
            </a:r>
            <a:r>
              <a:rPr lang="en-US" sz="1200" dirty="0" smtClean="0"/>
              <a:t>Author</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31. Langton Hughes, F. Scott Fitzgerald and Ernest Hemingway were all popular ________________ during the 1920’s?</a:t>
            </a:r>
            <a:endParaRPr lang="en-US" sz="1200" dirty="0"/>
          </a:p>
          <a:p>
            <a:pPr marL="0" indent="0">
              <a:lnSpc>
                <a:spcPct val="100000"/>
              </a:lnSpc>
              <a:spcBef>
                <a:spcPts val="0"/>
              </a:spcBef>
              <a:buNone/>
            </a:pPr>
            <a:r>
              <a:rPr lang="en-US" sz="1200" dirty="0"/>
              <a:t>	A. </a:t>
            </a:r>
            <a:r>
              <a:rPr lang="en-US" sz="1200" dirty="0" smtClean="0"/>
              <a:t>Gangsters</a:t>
            </a:r>
            <a:r>
              <a:rPr lang="en-US" sz="1200" dirty="0"/>
              <a:t>	</a:t>
            </a:r>
            <a:r>
              <a:rPr lang="en-US" sz="1200" dirty="0" smtClean="0"/>
              <a:t>	B</a:t>
            </a:r>
            <a:r>
              <a:rPr lang="en-US" sz="1200" dirty="0"/>
              <a:t>. </a:t>
            </a:r>
            <a:r>
              <a:rPr lang="en-US" sz="1200" dirty="0" smtClean="0"/>
              <a:t>Reformers</a:t>
            </a:r>
            <a:r>
              <a:rPr lang="en-US" sz="1200" dirty="0"/>
              <a:t>	</a:t>
            </a:r>
            <a:r>
              <a:rPr lang="en-US" sz="1200" dirty="0" smtClean="0"/>
              <a:t>	C. Silent movie stars 	D. Authors</a:t>
            </a:r>
          </a:p>
          <a:p>
            <a:pPr marL="0" indent="0">
              <a:lnSpc>
                <a:spcPct val="100000"/>
              </a:lnSpc>
              <a:spcBef>
                <a:spcPts val="0"/>
              </a:spcBef>
              <a:buNone/>
            </a:pPr>
            <a:endParaRPr lang="en-US" sz="1200" dirty="0"/>
          </a:p>
          <a:p>
            <a:pPr marL="0" indent="0">
              <a:lnSpc>
                <a:spcPct val="100000"/>
              </a:lnSpc>
              <a:spcBef>
                <a:spcPts val="0"/>
              </a:spcBef>
              <a:buNone/>
            </a:pPr>
            <a:r>
              <a:rPr lang="en-US" sz="1200" dirty="0" smtClean="0"/>
              <a:t>_____ 32. The mass exodus of African-Americans who moved out of the Southern U.S. during the early 1900’s was called the “First _______________?</a:t>
            </a:r>
            <a:endParaRPr lang="en-US" sz="1200" dirty="0"/>
          </a:p>
          <a:p>
            <a:pPr marL="0" indent="0">
              <a:lnSpc>
                <a:spcPct val="100000"/>
              </a:lnSpc>
              <a:spcBef>
                <a:spcPts val="0"/>
              </a:spcBef>
              <a:buNone/>
            </a:pPr>
            <a:r>
              <a:rPr lang="en-US" sz="1200" dirty="0"/>
              <a:t>	A. </a:t>
            </a:r>
            <a:r>
              <a:rPr lang="en-US" sz="1200" dirty="0" smtClean="0"/>
              <a:t>Great Migration</a:t>
            </a:r>
            <a:r>
              <a:rPr lang="en-US" sz="1200" dirty="0"/>
              <a:t>	B. </a:t>
            </a:r>
            <a:r>
              <a:rPr lang="en-US" sz="1200" dirty="0" smtClean="0"/>
              <a:t>Great Immigration	C</a:t>
            </a:r>
            <a:r>
              <a:rPr lang="en-US" sz="1200" dirty="0"/>
              <a:t>. </a:t>
            </a:r>
            <a:r>
              <a:rPr lang="en-US" sz="1200" dirty="0" smtClean="0"/>
              <a:t>Great Transplantation</a:t>
            </a:r>
            <a:r>
              <a:rPr lang="en-US" sz="1200" dirty="0"/>
              <a:t>	D. </a:t>
            </a:r>
            <a:r>
              <a:rPr lang="en-US" sz="1200" dirty="0" smtClean="0"/>
              <a:t>None of these</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33. African-Americans left the Southern U.S. for all of the following reasons except for ____________?</a:t>
            </a:r>
            <a:endParaRPr lang="en-US" sz="1200" dirty="0"/>
          </a:p>
          <a:p>
            <a:pPr marL="0" indent="0">
              <a:lnSpc>
                <a:spcPct val="100000"/>
              </a:lnSpc>
              <a:spcBef>
                <a:spcPts val="0"/>
              </a:spcBef>
              <a:buNone/>
            </a:pPr>
            <a:r>
              <a:rPr lang="en-US" sz="1200" dirty="0"/>
              <a:t>	A. </a:t>
            </a:r>
            <a:r>
              <a:rPr lang="en-US" sz="1200" dirty="0" smtClean="0"/>
              <a:t>Better Jobs	</a:t>
            </a:r>
            <a:r>
              <a:rPr lang="en-US" sz="1200" dirty="0"/>
              <a:t>	B. </a:t>
            </a:r>
            <a:r>
              <a:rPr lang="en-US" sz="1200" dirty="0" smtClean="0"/>
              <a:t>Unfair discrimination  in the South	C</a:t>
            </a:r>
            <a:r>
              <a:rPr lang="en-US" sz="1200" dirty="0"/>
              <a:t>. </a:t>
            </a:r>
            <a:r>
              <a:rPr lang="en-US" sz="1200" dirty="0" smtClean="0"/>
              <a:t>Lack of housing in the South</a:t>
            </a:r>
            <a:r>
              <a:rPr lang="en-US" sz="1200" dirty="0"/>
              <a:t> </a:t>
            </a:r>
            <a:r>
              <a:rPr lang="en-US" sz="1200" dirty="0" smtClean="0"/>
              <a:t>              D</a:t>
            </a:r>
            <a:r>
              <a:rPr lang="en-US" sz="1200" dirty="0"/>
              <a:t>. </a:t>
            </a:r>
            <a:r>
              <a:rPr lang="en-US" sz="1200" dirty="0" smtClean="0"/>
              <a:t>Lack of jobs in the Northern cities</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smtClean="0"/>
              <a:t>_____ 34. What group was organized in the early 1900’s that fought for  equality and civil rights for African-Americans throughout the 1920’s?</a:t>
            </a:r>
            <a:endParaRPr lang="en-US" sz="1200" dirty="0"/>
          </a:p>
          <a:p>
            <a:pPr marL="0" indent="0">
              <a:lnSpc>
                <a:spcPct val="100000"/>
              </a:lnSpc>
              <a:spcBef>
                <a:spcPts val="0"/>
              </a:spcBef>
              <a:buNone/>
            </a:pPr>
            <a:r>
              <a:rPr lang="en-US" sz="1200" dirty="0"/>
              <a:t>	A. </a:t>
            </a:r>
            <a:r>
              <a:rPr lang="en-US" sz="1200" dirty="0" smtClean="0"/>
              <a:t>AFL</a:t>
            </a:r>
            <a:r>
              <a:rPr lang="en-US" sz="1200" dirty="0"/>
              <a:t>	</a:t>
            </a:r>
            <a:r>
              <a:rPr lang="en-US" sz="1200" dirty="0" smtClean="0"/>
              <a:t>	B</a:t>
            </a:r>
            <a:r>
              <a:rPr lang="en-US" sz="1200" dirty="0"/>
              <a:t>. </a:t>
            </a:r>
            <a:r>
              <a:rPr lang="en-US" sz="1200" dirty="0" smtClean="0"/>
              <a:t>NAACP	</a:t>
            </a:r>
            <a:r>
              <a:rPr lang="en-US" sz="1200" dirty="0"/>
              <a:t>	C. </a:t>
            </a:r>
            <a:r>
              <a:rPr lang="en-US" sz="1200" dirty="0" smtClean="0"/>
              <a:t>Temperance Union</a:t>
            </a:r>
            <a:r>
              <a:rPr lang="en-US" sz="1200" dirty="0"/>
              <a:t>	D. </a:t>
            </a:r>
            <a:r>
              <a:rPr lang="en-US" sz="1200" dirty="0" smtClean="0"/>
              <a:t>Prohibition Party</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35. Who was the famous civil rights activist, co-founder of the NAACP and advocate of the Harlem Renaissance? </a:t>
            </a:r>
            <a:endParaRPr lang="en-US" sz="1200" dirty="0"/>
          </a:p>
          <a:p>
            <a:pPr marL="0" indent="0">
              <a:lnSpc>
                <a:spcPct val="100000"/>
              </a:lnSpc>
              <a:spcBef>
                <a:spcPts val="0"/>
              </a:spcBef>
              <a:buNone/>
            </a:pPr>
            <a:r>
              <a:rPr lang="en-US" sz="1200" dirty="0"/>
              <a:t>	A. </a:t>
            </a:r>
            <a:r>
              <a:rPr lang="en-US" sz="1200" dirty="0" smtClean="0"/>
              <a:t>Martin Luther King</a:t>
            </a:r>
            <a:r>
              <a:rPr lang="en-US" sz="1200" dirty="0"/>
              <a:t>	</a:t>
            </a:r>
            <a:r>
              <a:rPr lang="en-US" sz="1200" dirty="0" smtClean="0"/>
              <a:t>B</a:t>
            </a:r>
            <a:r>
              <a:rPr lang="en-US" sz="1200" dirty="0"/>
              <a:t>. </a:t>
            </a:r>
            <a:r>
              <a:rPr lang="en-US" sz="1200" dirty="0" smtClean="0"/>
              <a:t>W.E.B. Dubois	C</a:t>
            </a:r>
            <a:r>
              <a:rPr lang="en-US" sz="1200" dirty="0"/>
              <a:t>. </a:t>
            </a:r>
            <a:r>
              <a:rPr lang="en-US" sz="1200" dirty="0" smtClean="0"/>
              <a:t>Langston Hughes	D</a:t>
            </a:r>
            <a:r>
              <a:rPr lang="en-US" sz="1200" dirty="0"/>
              <a:t>. </a:t>
            </a:r>
            <a:r>
              <a:rPr lang="en-US" sz="1200" dirty="0" smtClean="0"/>
              <a:t>Louis Armstrong</a:t>
            </a:r>
            <a:endParaRPr lang="en-US" sz="1200" dirty="0"/>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36. The Cotton Club and the Apollo theater were two popular nightclubs in ___________________?</a:t>
            </a:r>
            <a:endParaRPr lang="en-US" sz="1200" dirty="0"/>
          </a:p>
          <a:p>
            <a:pPr marL="0" indent="0">
              <a:lnSpc>
                <a:spcPct val="100000"/>
              </a:lnSpc>
              <a:spcBef>
                <a:spcPts val="0"/>
              </a:spcBef>
              <a:buNone/>
            </a:pPr>
            <a:r>
              <a:rPr lang="en-US" sz="1200" dirty="0"/>
              <a:t>	A. </a:t>
            </a:r>
            <a:r>
              <a:rPr lang="en-US" sz="1200" dirty="0" smtClean="0"/>
              <a:t>Atlanta	</a:t>
            </a:r>
            <a:r>
              <a:rPr lang="en-US" sz="1200" dirty="0"/>
              <a:t>	B. </a:t>
            </a:r>
            <a:r>
              <a:rPr lang="en-US" sz="1200" dirty="0" smtClean="0"/>
              <a:t>Chicago	</a:t>
            </a:r>
            <a:r>
              <a:rPr lang="en-US" sz="1200" dirty="0"/>
              <a:t>	C. </a:t>
            </a:r>
            <a:r>
              <a:rPr lang="en-US" sz="1200" dirty="0" smtClean="0"/>
              <a:t>Harlem	</a:t>
            </a:r>
            <a:r>
              <a:rPr lang="en-US" sz="1200" dirty="0"/>
              <a:t>	D. </a:t>
            </a:r>
            <a:r>
              <a:rPr lang="en-US" sz="1200" dirty="0" smtClean="0"/>
              <a:t>Brooklyn</a:t>
            </a:r>
            <a:endParaRPr lang="en-US" sz="1200" dirty="0"/>
          </a:p>
          <a:p>
            <a:pPr marL="0" indent="0">
              <a:lnSpc>
                <a:spcPct val="100000"/>
              </a:lnSpc>
              <a:spcBef>
                <a:spcPts val="0"/>
              </a:spcBef>
              <a:buNone/>
            </a:pPr>
            <a:endParaRPr lang="en-US" sz="1200" dirty="0" smtClean="0"/>
          </a:p>
        </p:txBody>
      </p:sp>
    </p:spTree>
    <p:extLst>
      <p:ext uri="{BB962C8B-B14F-4D97-AF65-F5344CB8AC3E}">
        <p14:creationId xmlns:p14="http://schemas.microsoft.com/office/powerpoint/2010/main" val="118797380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r>
              <a:rPr lang="en-US" sz="1400" b="1" dirty="0"/>
              <a:t>Short answers</a:t>
            </a:r>
            <a:r>
              <a:rPr lang="en-US" sz="1400" b="1" dirty="0" smtClean="0"/>
              <a:t>: Each question is worth 6points</a:t>
            </a:r>
          </a:p>
          <a:p>
            <a:pPr marL="0" indent="0">
              <a:buNone/>
            </a:pPr>
            <a:r>
              <a:rPr lang="en-US" sz="1200" dirty="0" smtClean="0"/>
              <a:t>37. </a:t>
            </a:r>
            <a:r>
              <a:rPr lang="en-US" sz="1200" dirty="0"/>
              <a:t>Briefly </a:t>
            </a:r>
            <a:r>
              <a:rPr lang="en-US" sz="1200" dirty="0" smtClean="0"/>
              <a:t>explain Henry Ford’s contribution  to American society.</a:t>
            </a:r>
            <a:endParaRPr lang="en-US" sz="1200" dirty="0"/>
          </a:p>
          <a:p>
            <a:pPr marL="0" indent="0">
              <a:buNone/>
            </a:pPr>
            <a:r>
              <a:rPr lang="en-US" sz="1200" dirty="0" smtClean="0"/>
              <a:t>Include </a:t>
            </a:r>
            <a:r>
              <a:rPr lang="en-US" sz="1200" dirty="0"/>
              <a:t>the following: Ford Motor Co, assembly line, </a:t>
            </a:r>
            <a:r>
              <a:rPr lang="en-US" sz="1200" dirty="0" smtClean="0"/>
              <a:t>the Model </a:t>
            </a:r>
            <a:r>
              <a:rPr lang="en-US" sz="1200" dirty="0"/>
              <a:t>T, how autos changed America</a:t>
            </a:r>
            <a:r>
              <a:rPr lang="en-US" sz="1200" dirty="0" smtClean="0"/>
              <a:t>.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1200" dirty="0"/>
          </a:p>
          <a:p>
            <a:pPr marL="0" indent="0">
              <a:buNone/>
            </a:pPr>
            <a:r>
              <a:rPr lang="en-US" sz="1200" dirty="0" smtClean="0"/>
              <a:t>38. </a:t>
            </a:r>
            <a:r>
              <a:rPr lang="en-US" sz="1200" dirty="0"/>
              <a:t>Briefly explain </a:t>
            </a:r>
            <a:r>
              <a:rPr lang="en-US" sz="1200" dirty="0" smtClean="0"/>
              <a:t>how and why Prohibition started and the effects that it caused:</a:t>
            </a:r>
          </a:p>
          <a:p>
            <a:pPr marL="0" indent="0">
              <a:buNone/>
            </a:pPr>
            <a:r>
              <a:rPr lang="en-US" sz="1200" dirty="0" smtClean="0"/>
              <a:t>Include the following: </a:t>
            </a:r>
            <a:r>
              <a:rPr lang="en-US" sz="1200" dirty="0"/>
              <a:t>Purpose of Temperance Movement, 18</a:t>
            </a:r>
            <a:r>
              <a:rPr lang="en-US" sz="1200" baseline="30000" dirty="0"/>
              <a:t>th</a:t>
            </a:r>
            <a:r>
              <a:rPr lang="en-US" sz="1200" dirty="0"/>
              <a:t> Amendment, organized crime, speakeasies, </a:t>
            </a:r>
            <a:r>
              <a:rPr lang="en-US" sz="1200" dirty="0" smtClean="0"/>
              <a:t>moonshining, bootlegging</a:t>
            </a:r>
            <a:r>
              <a:rPr lang="en-US" sz="1200" dirty="0"/>
              <a:t>, Al </a:t>
            </a:r>
            <a:r>
              <a:rPr lang="en-US" sz="1200" dirty="0" smtClean="0"/>
              <a:t>Capone,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1200" dirty="0"/>
          </a:p>
          <a:p>
            <a:pPr marL="0" indent="0">
              <a:buNone/>
            </a:pPr>
            <a:r>
              <a:rPr lang="en-US" sz="1200" dirty="0" smtClean="0"/>
              <a:t>39. </a:t>
            </a:r>
            <a:r>
              <a:rPr lang="en-US" sz="1200" dirty="0"/>
              <a:t>Briefly explain </a:t>
            </a:r>
            <a:r>
              <a:rPr lang="en-US" sz="1200" dirty="0" smtClean="0"/>
              <a:t>the struggles of the African-Americans in the early 1900’s and 1920’s:</a:t>
            </a:r>
          </a:p>
          <a:p>
            <a:pPr marL="0" indent="0">
              <a:buNone/>
            </a:pPr>
            <a:r>
              <a:rPr lang="en-US" sz="1200" dirty="0" smtClean="0"/>
              <a:t>Include the following: The Great </a:t>
            </a:r>
            <a:r>
              <a:rPr lang="en-US" sz="1200" dirty="0"/>
              <a:t>Migration (</a:t>
            </a:r>
            <a:r>
              <a:rPr lang="en-US" sz="1200" dirty="0" smtClean="0"/>
              <a:t>why</a:t>
            </a:r>
            <a:r>
              <a:rPr lang="en-US" sz="1200" dirty="0"/>
              <a:t> </a:t>
            </a:r>
            <a:r>
              <a:rPr lang="en-US" sz="1200" dirty="0" smtClean="0"/>
              <a:t>it happened), what was Harlem?, </a:t>
            </a:r>
            <a:r>
              <a:rPr lang="en-US" sz="1200" dirty="0"/>
              <a:t>Harlem </a:t>
            </a:r>
            <a:r>
              <a:rPr lang="en-US" sz="1200" dirty="0" smtClean="0"/>
              <a:t>Renaissance, Langston Hughes, NAACP, W.E.B. DuBois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1200" dirty="0"/>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33224313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53567"/>
          </a:xfrm>
        </p:spPr>
        <p:txBody>
          <a:bodyPr>
            <a:normAutofit/>
          </a:bodyPr>
          <a:lstStyle/>
          <a:p>
            <a:r>
              <a:rPr lang="en-US" sz="1400" b="1" dirty="0" smtClean="0"/>
              <a:t>US II Test Chapters 12 &amp; 13	Name: ______________________________   Period:  _______    Date: ___/___/___</a:t>
            </a:r>
            <a:endParaRPr lang="en-US" sz="1400" b="1" dirty="0"/>
          </a:p>
        </p:txBody>
      </p:sp>
      <p:sp>
        <p:nvSpPr>
          <p:cNvPr id="3" name="Content Placeholder 2"/>
          <p:cNvSpPr>
            <a:spLocks noGrp="1"/>
          </p:cNvSpPr>
          <p:nvPr>
            <p:ph idx="1"/>
          </p:nvPr>
        </p:nvSpPr>
        <p:spPr>
          <a:xfrm>
            <a:off x="0" y="414528"/>
            <a:ext cx="12192000" cy="6443472"/>
          </a:xfrm>
        </p:spPr>
        <p:txBody>
          <a:bodyPr>
            <a:normAutofit lnSpcReduction="10000"/>
          </a:bodyPr>
          <a:lstStyle/>
          <a:p>
            <a:pPr marL="0" indent="0">
              <a:buNone/>
            </a:pPr>
            <a:r>
              <a:rPr lang="en-US" sz="1200" b="1" u="sng" dirty="0" smtClean="0"/>
              <a:t>ONLY SELECT FROM THE ANSWERS THAT ARE IN BOLD PRINT, THERE ARE ONLY 2 ANSWERS TO CHOOSE FROM FOR EACH QUESTION!!!!!!</a:t>
            </a:r>
          </a:p>
          <a:p>
            <a:pPr marL="0" indent="0">
              <a:buNone/>
            </a:pPr>
            <a:endParaRPr lang="en-US" sz="1200" b="1" u="sng" dirty="0"/>
          </a:p>
          <a:p>
            <a:pPr marL="0" indent="0">
              <a:lnSpc>
                <a:spcPct val="100000"/>
              </a:lnSpc>
              <a:spcBef>
                <a:spcPts val="0"/>
              </a:spcBef>
              <a:buNone/>
            </a:pPr>
            <a:r>
              <a:rPr lang="en-US" sz="1200" dirty="0" smtClean="0"/>
              <a:t>_____ 1. Who was the famous labor union leader of the early 1900’s who helped create the American Federation of Labor?</a:t>
            </a:r>
          </a:p>
          <a:p>
            <a:pPr marL="0" indent="0">
              <a:lnSpc>
                <a:spcPct val="100000"/>
              </a:lnSpc>
              <a:spcBef>
                <a:spcPts val="0"/>
              </a:spcBef>
              <a:buNone/>
            </a:pPr>
            <a:r>
              <a:rPr lang="en-US" sz="1200" dirty="0"/>
              <a:t>	</a:t>
            </a:r>
            <a:r>
              <a:rPr lang="en-US" sz="1200" b="1" dirty="0" smtClean="0"/>
              <a:t>A. Charles Lindbergh	B. Samuel Gompers</a:t>
            </a:r>
            <a:r>
              <a:rPr lang="en-US" sz="1200" dirty="0" smtClean="0"/>
              <a:t>	C. Langston Hughes	D. Al Capone</a:t>
            </a:r>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2. The Immigration Act of 1924 was passed</a:t>
            </a:r>
            <a:r>
              <a:rPr lang="en-US" sz="1200" dirty="0"/>
              <a:t> </a:t>
            </a:r>
            <a:r>
              <a:rPr lang="en-US" sz="1200" dirty="0" smtClean="0"/>
              <a:t>to ___________________.</a:t>
            </a:r>
            <a:endParaRPr lang="en-US" sz="1200" dirty="0"/>
          </a:p>
          <a:p>
            <a:pPr marL="0" indent="0">
              <a:lnSpc>
                <a:spcPct val="100000"/>
              </a:lnSpc>
              <a:spcBef>
                <a:spcPts val="0"/>
              </a:spcBef>
              <a:buNone/>
            </a:pPr>
            <a:r>
              <a:rPr lang="en-US" sz="1200" dirty="0"/>
              <a:t>	</a:t>
            </a:r>
            <a:r>
              <a:rPr lang="en-US" sz="1200" b="1" dirty="0"/>
              <a:t>A. </a:t>
            </a:r>
            <a:r>
              <a:rPr lang="en-US" sz="1200" b="1" dirty="0" smtClean="0"/>
              <a:t>Increase immigrants</a:t>
            </a:r>
            <a:r>
              <a:rPr lang="en-US" sz="1200" dirty="0"/>
              <a:t>	B. </a:t>
            </a:r>
            <a:r>
              <a:rPr lang="en-US" sz="1200" dirty="0" smtClean="0"/>
              <a:t>Return many immigrants</a:t>
            </a:r>
            <a:r>
              <a:rPr lang="en-US" sz="1200" dirty="0"/>
              <a:t>	</a:t>
            </a:r>
            <a:r>
              <a:rPr lang="en-US" sz="1200" b="1" dirty="0"/>
              <a:t>C. </a:t>
            </a:r>
            <a:r>
              <a:rPr lang="en-US" sz="1200" b="1" dirty="0" smtClean="0"/>
              <a:t>Limit new immigrants</a:t>
            </a:r>
            <a:r>
              <a:rPr lang="en-US" sz="1200" dirty="0"/>
              <a:t>	D. </a:t>
            </a:r>
            <a:r>
              <a:rPr lang="en-US" sz="1200" dirty="0" smtClean="0"/>
              <a:t>None of these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3. Laborers in the 1920’s were pushing for all of these except ____________?</a:t>
            </a:r>
            <a:endParaRPr lang="en-US" sz="1200" dirty="0"/>
          </a:p>
          <a:p>
            <a:pPr marL="0" indent="0">
              <a:lnSpc>
                <a:spcPct val="100000"/>
              </a:lnSpc>
              <a:spcBef>
                <a:spcPts val="0"/>
              </a:spcBef>
              <a:buNone/>
            </a:pPr>
            <a:r>
              <a:rPr lang="en-US" sz="1200" dirty="0"/>
              <a:t>	</a:t>
            </a:r>
            <a:r>
              <a:rPr lang="en-US" sz="1200" b="1" dirty="0"/>
              <a:t>A. Right to unionize</a:t>
            </a:r>
            <a:r>
              <a:rPr lang="en-US" sz="1200" dirty="0"/>
              <a:t>	B. Shorter hours	C. Higher wages   	</a:t>
            </a:r>
            <a:r>
              <a:rPr lang="en-US" sz="1200" b="1" dirty="0"/>
              <a:t>D. To become stockholders</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4. Three major labor strikes that occurred during 1919 included all of these except ________________________?</a:t>
            </a:r>
            <a:endParaRPr lang="en-US" sz="1200" dirty="0"/>
          </a:p>
          <a:p>
            <a:pPr marL="0" indent="0">
              <a:lnSpc>
                <a:spcPct val="100000"/>
              </a:lnSpc>
              <a:spcBef>
                <a:spcPts val="0"/>
              </a:spcBef>
              <a:buNone/>
            </a:pPr>
            <a:r>
              <a:rPr lang="en-US" sz="1200" dirty="0"/>
              <a:t>	</a:t>
            </a:r>
            <a:r>
              <a:rPr lang="en-US" sz="1200" b="1" dirty="0"/>
              <a:t>A. </a:t>
            </a:r>
            <a:r>
              <a:rPr lang="en-US" sz="1200" b="1" dirty="0" smtClean="0"/>
              <a:t>Major league Baseball</a:t>
            </a:r>
            <a:r>
              <a:rPr lang="en-US" sz="1200" b="1" dirty="0"/>
              <a:t>	B. </a:t>
            </a:r>
            <a:r>
              <a:rPr lang="en-US" sz="1200" b="1" dirty="0" smtClean="0"/>
              <a:t>Steel mill workers</a:t>
            </a:r>
            <a:r>
              <a:rPr lang="en-US" sz="1200" dirty="0"/>
              <a:t>	C. </a:t>
            </a:r>
            <a:r>
              <a:rPr lang="en-US" sz="1200" dirty="0" smtClean="0"/>
              <a:t>Coal miners </a:t>
            </a:r>
            <a:r>
              <a:rPr lang="en-US" sz="1200" dirty="0"/>
              <a:t>	D. </a:t>
            </a:r>
            <a:r>
              <a:rPr lang="en-US" sz="1200" dirty="0" smtClean="0"/>
              <a:t>Police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5. </a:t>
            </a:r>
            <a:r>
              <a:rPr lang="en-US" sz="1200" dirty="0"/>
              <a:t>Who </a:t>
            </a:r>
            <a:r>
              <a:rPr lang="en-US" sz="1200" dirty="0" smtClean="0"/>
              <a:t>was responsible for perfecting the assembly line process for manufacturing automobiles?</a:t>
            </a:r>
            <a:endParaRPr lang="en-US" sz="1200" dirty="0"/>
          </a:p>
          <a:p>
            <a:pPr marL="0" indent="0">
              <a:lnSpc>
                <a:spcPct val="100000"/>
              </a:lnSpc>
              <a:spcBef>
                <a:spcPts val="0"/>
              </a:spcBef>
              <a:buNone/>
            </a:pPr>
            <a:r>
              <a:rPr lang="en-US" sz="1200" dirty="0"/>
              <a:t>	</a:t>
            </a:r>
            <a:r>
              <a:rPr lang="en-US" sz="1200" b="1" dirty="0"/>
              <a:t>A. </a:t>
            </a:r>
            <a:r>
              <a:rPr lang="en-US" sz="1200" b="1" dirty="0" smtClean="0"/>
              <a:t>Chevrolet	</a:t>
            </a:r>
            <a:r>
              <a:rPr lang="en-US" sz="1200" dirty="0"/>
              <a:t>	B. </a:t>
            </a:r>
            <a:r>
              <a:rPr lang="en-US" sz="1200" dirty="0" smtClean="0"/>
              <a:t>Olds	</a:t>
            </a:r>
            <a:r>
              <a:rPr lang="en-US" sz="1200" dirty="0"/>
              <a:t>	</a:t>
            </a:r>
            <a:r>
              <a:rPr lang="en-US" sz="1200" b="1" dirty="0"/>
              <a:t>C. </a:t>
            </a:r>
            <a:r>
              <a:rPr lang="en-US" sz="1200" b="1" dirty="0" smtClean="0"/>
              <a:t>Ford </a:t>
            </a:r>
            <a:r>
              <a:rPr lang="en-US" sz="1200" dirty="0" smtClean="0"/>
              <a:t>	</a:t>
            </a:r>
            <a:r>
              <a:rPr lang="en-US" sz="1200" dirty="0"/>
              <a:t>	D. </a:t>
            </a:r>
            <a:r>
              <a:rPr lang="en-US" sz="1200" dirty="0" smtClean="0"/>
              <a:t>None of these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6. The popularity of the automobile brought all of the following changes except for which one?</a:t>
            </a:r>
            <a:endParaRPr lang="en-US" sz="1200" dirty="0"/>
          </a:p>
          <a:p>
            <a:pPr marL="0" indent="0">
              <a:lnSpc>
                <a:spcPct val="100000"/>
              </a:lnSpc>
              <a:spcBef>
                <a:spcPts val="0"/>
              </a:spcBef>
              <a:buNone/>
            </a:pPr>
            <a:r>
              <a:rPr lang="en-US" sz="1200" dirty="0"/>
              <a:t>	</a:t>
            </a:r>
            <a:r>
              <a:rPr lang="en-US" sz="1200" b="1" dirty="0"/>
              <a:t>A. </a:t>
            </a:r>
            <a:r>
              <a:rPr lang="en-US" sz="1200" b="1" dirty="0" smtClean="0"/>
              <a:t>Many stopped moving to cities</a:t>
            </a:r>
            <a:r>
              <a:rPr lang="en-US" sz="1200" b="1" dirty="0"/>
              <a:t>	B. </a:t>
            </a:r>
            <a:r>
              <a:rPr lang="en-US" sz="1200" b="1" dirty="0" smtClean="0"/>
              <a:t>Amount of pave roads increased</a:t>
            </a:r>
            <a:r>
              <a:rPr lang="en-US" sz="1200" dirty="0"/>
              <a:t>	C. </a:t>
            </a:r>
            <a:r>
              <a:rPr lang="en-US" sz="1200" dirty="0" smtClean="0"/>
              <a:t>New industries (gas stations) appeared</a:t>
            </a:r>
            <a:r>
              <a:rPr lang="en-US" sz="1200" dirty="0"/>
              <a:t>	D. </a:t>
            </a:r>
            <a:r>
              <a:rPr lang="en-US" sz="1200" dirty="0" smtClean="0"/>
              <a:t>Demand for oil increased</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7. </a:t>
            </a:r>
            <a:r>
              <a:rPr lang="en-US" sz="1200" dirty="0"/>
              <a:t>Who was the </a:t>
            </a:r>
            <a:r>
              <a:rPr lang="en-US" sz="1200" dirty="0" smtClean="0"/>
              <a:t>first pilot to successfully fly a trans-Atlantic flight from NY to Paris?</a:t>
            </a:r>
            <a:endParaRPr lang="en-US" sz="1200" dirty="0"/>
          </a:p>
          <a:p>
            <a:pPr marL="0" indent="0">
              <a:lnSpc>
                <a:spcPct val="100000"/>
              </a:lnSpc>
              <a:spcBef>
                <a:spcPts val="0"/>
              </a:spcBef>
              <a:buNone/>
            </a:pPr>
            <a:r>
              <a:rPr lang="en-US" sz="1200" dirty="0"/>
              <a:t>	A. Al Capone		B. Samuel Gompers	</a:t>
            </a:r>
            <a:r>
              <a:rPr lang="en-US" sz="1200" b="1" dirty="0"/>
              <a:t>C. Langston Hughes</a:t>
            </a:r>
            <a:r>
              <a:rPr lang="en-US" sz="1200" dirty="0"/>
              <a:t>	</a:t>
            </a:r>
            <a:r>
              <a:rPr lang="en-US" sz="1200" b="1" dirty="0"/>
              <a:t>D. Charles Lindbergh</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8. Nikola Tesla and Thomas Edison’s greatest contributions were in which of the following fields?</a:t>
            </a:r>
            <a:endParaRPr lang="en-US" sz="1200" dirty="0"/>
          </a:p>
          <a:p>
            <a:pPr marL="0" indent="0">
              <a:lnSpc>
                <a:spcPct val="100000"/>
              </a:lnSpc>
              <a:spcBef>
                <a:spcPts val="0"/>
              </a:spcBef>
              <a:buNone/>
            </a:pPr>
            <a:r>
              <a:rPr lang="en-US" sz="1200" dirty="0"/>
              <a:t>	A. </a:t>
            </a:r>
            <a:r>
              <a:rPr lang="en-US" sz="1200" dirty="0" smtClean="0"/>
              <a:t>Aviation (airplanes)</a:t>
            </a:r>
            <a:r>
              <a:rPr lang="en-US" sz="1200" dirty="0"/>
              <a:t>	B. </a:t>
            </a:r>
            <a:r>
              <a:rPr lang="en-US" sz="1200" dirty="0" smtClean="0"/>
              <a:t>Automobiles</a:t>
            </a:r>
            <a:r>
              <a:rPr lang="en-US" sz="1200" dirty="0"/>
              <a:t>	</a:t>
            </a:r>
            <a:r>
              <a:rPr lang="en-US" sz="1200" b="1" dirty="0"/>
              <a:t>C. </a:t>
            </a:r>
            <a:r>
              <a:rPr lang="en-US" sz="1200" b="1" dirty="0" smtClean="0"/>
              <a:t>Electricity	</a:t>
            </a:r>
            <a:r>
              <a:rPr lang="en-US" sz="1200" b="1" dirty="0"/>
              <a:t>	D. </a:t>
            </a:r>
            <a:r>
              <a:rPr lang="en-US" sz="1200" b="1" dirty="0" smtClean="0"/>
              <a:t>Assembly line</a:t>
            </a:r>
            <a:endParaRPr lang="en-US" sz="1200" b="1"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9. </a:t>
            </a:r>
            <a:r>
              <a:rPr lang="en-US" sz="1200" dirty="0"/>
              <a:t>Who </a:t>
            </a:r>
            <a:r>
              <a:rPr lang="en-US" sz="1200" dirty="0" smtClean="0"/>
              <a:t>invented the record player?</a:t>
            </a:r>
            <a:endParaRPr lang="en-US" sz="1200" dirty="0"/>
          </a:p>
          <a:p>
            <a:pPr marL="0" indent="0">
              <a:lnSpc>
                <a:spcPct val="100000"/>
              </a:lnSpc>
              <a:spcBef>
                <a:spcPts val="0"/>
              </a:spcBef>
              <a:buNone/>
            </a:pPr>
            <a:r>
              <a:rPr lang="en-US" sz="1200" dirty="0"/>
              <a:t>	</a:t>
            </a:r>
            <a:r>
              <a:rPr lang="en-US" sz="1200" b="1" dirty="0"/>
              <a:t>A. </a:t>
            </a:r>
            <a:r>
              <a:rPr lang="en-US" sz="1200" b="1" dirty="0" smtClean="0"/>
              <a:t>Nikola Tesla</a:t>
            </a:r>
            <a:r>
              <a:rPr lang="en-US" sz="1200" b="1" dirty="0"/>
              <a:t>	</a:t>
            </a:r>
            <a:r>
              <a:rPr lang="en-US" sz="1200" b="1" dirty="0" smtClean="0"/>
              <a:t>B</a:t>
            </a:r>
            <a:r>
              <a:rPr lang="en-US" sz="1200" b="1" dirty="0"/>
              <a:t>. </a:t>
            </a:r>
            <a:r>
              <a:rPr lang="en-US" sz="1200" b="1" dirty="0" smtClean="0"/>
              <a:t>Thomas Edison</a:t>
            </a:r>
            <a:r>
              <a:rPr lang="en-US" sz="1200" dirty="0"/>
              <a:t>	C. </a:t>
            </a:r>
            <a:r>
              <a:rPr lang="en-US" sz="1200" dirty="0" smtClean="0"/>
              <a:t>Henry Ford	</a:t>
            </a:r>
            <a:r>
              <a:rPr lang="en-US" sz="1200" dirty="0"/>
              <a:t>	D. </a:t>
            </a:r>
            <a:r>
              <a:rPr lang="en-US" sz="1200" dirty="0" smtClean="0"/>
              <a:t>Langston Hughes</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10. How would you describe the economy in the early to mid1920’s?</a:t>
            </a:r>
            <a:endParaRPr lang="en-US" sz="1200" dirty="0"/>
          </a:p>
          <a:p>
            <a:pPr marL="0" indent="0">
              <a:lnSpc>
                <a:spcPct val="100000"/>
              </a:lnSpc>
              <a:spcBef>
                <a:spcPts val="0"/>
              </a:spcBef>
              <a:buNone/>
            </a:pPr>
            <a:r>
              <a:rPr lang="en-US" sz="1200" dirty="0"/>
              <a:t>	</a:t>
            </a:r>
            <a:r>
              <a:rPr lang="en-US" sz="1200" b="1" dirty="0"/>
              <a:t>A. </a:t>
            </a:r>
            <a:r>
              <a:rPr lang="en-US" sz="1200" b="1" dirty="0" smtClean="0"/>
              <a:t>It was very bad</a:t>
            </a:r>
            <a:r>
              <a:rPr lang="en-US" sz="1200" b="1" dirty="0"/>
              <a:t>	B. </a:t>
            </a:r>
            <a:r>
              <a:rPr lang="en-US" sz="1200" b="1" dirty="0" smtClean="0"/>
              <a:t>It was very good</a:t>
            </a:r>
            <a:r>
              <a:rPr lang="en-US" sz="1200" dirty="0"/>
              <a:t>	C. </a:t>
            </a:r>
            <a:r>
              <a:rPr lang="en-US" sz="1200" dirty="0" smtClean="0"/>
              <a:t>It was average</a:t>
            </a:r>
            <a:r>
              <a:rPr lang="en-US" sz="1200" dirty="0"/>
              <a:t>	</a:t>
            </a:r>
            <a:r>
              <a:rPr lang="en-US" sz="1200" dirty="0" smtClean="0"/>
              <a:t>D</a:t>
            </a:r>
            <a:r>
              <a:rPr lang="en-US" sz="1200" dirty="0"/>
              <a:t>. </a:t>
            </a:r>
            <a:r>
              <a:rPr lang="en-US" sz="1200" dirty="0" smtClean="0"/>
              <a:t>None of these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smtClean="0"/>
              <a:t>_____11. Chain stores became very successful in the 1920’s for all of the following reasons except for which one?</a:t>
            </a:r>
            <a:endParaRPr lang="en-US" sz="1200" dirty="0"/>
          </a:p>
          <a:p>
            <a:pPr marL="0" indent="0">
              <a:lnSpc>
                <a:spcPct val="100000"/>
              </a:lnSpc>
              <a:spcBef>
                <a:spcPts val="0"/>
              </a:spcBef>
              <a:buNone/>
            </a:pPr>
            <a:r>
              <a:rPr lang="en-US" sz="1200" dirty="0"/>
              <a:t>	</a:t>
            </a:r>
            <a:r>
              <a:rPr lang="en-US" sz="1200" b="1" dirty="0"/>
              <a:t>A. </a:t>
            </a:r>
            <a:r>
              <a:rPr lang="en-US" sz="1200" b="1" dirty="0" smtClean="0"/>
              <a:t>Sold goods at high prices for big profits</a:t>
            </a:r>
            <a:r>
              <a:rPr lang="en-US" sz="1200" b="1" dirty="0"/>
              <a:t>	B. </a:t>
            </a:r>
            <a:r>
              <a:rPr lang="en-US" sz="1200" b="1" dirty="0" smtClean="0"/>
              <a:t>Sold goods at low prices</a:t>
            </a:r>
            <a:r>
              <a:rPr lang="en-US" sz="1200" dirty="0"/>
              <a:t>	C. </a:t>
            </a:r>
            <a:r>
              <a:rPr lang="en-US" sz="1200" dirty="0" smtClean="0"/>
              <a:t>They purchased their supplies in bulk</a:t>
            </a:r>
            <a:r>
              <a:rPr lang="en-US" sz="1200" dirty="0"/>
              <a:t>	D. </a:t>
            </a:r>
            <a:r>
              <a:rPr lang="en-US" sz="1200" dirty="0" smtClean="0"/>
              <a:t>Opened numerous stores</a:t>
            </a:r>
          </a:p>
          <a:p>
            <a:pPr marL="0" indent="0">
              <a:buNone/>
            </a:pPr>
            <a:r>
              <a:rPr lang="en-US" sz="1200" dirty="0"/>
              <a:t>	</a:t>
            </a:r>
          </a:p>
          <a:p>
            <a:pPr marL="0" indent="0">
              <a:lnSpc>
                <a:spcPct val="100000"/>
              </a:lnSpc>
              <a:spcBef>
                <a:spcPts val="0"/>
              </a:spcBef>
              <a:buNone/>
            </a:pPr>
            <a:r>
              <a:rPr lang="en-US" sz="1200" dirty="0"/>
              <a:t>_____ 12. This was a purchasing plan for customers to purchase items on credit and pay small  amounts over an extended period of time?</a:t>
            </a:r>
          </a:p>
          <a:p>
            <a:pPr marL="0" indent="0">
              <a:lnSpc>
                <a:spcPct val="100000"/>
              </a:lnSpc>
              <a:spcBef>
                <a:spcPts val="0"/>
              </a:spcBef>
              <a:buNone/>
            </a:pPr>
            <a:r>
              <a:rPr lang="en-US" sz="1200" dirty="0"/>
              <a:t>	</a:t>
            </a:r>
            <a:r>
              <a:rPr lang="en-US" sz="1200" b="1" dirty="0"/>
              <a:t>A. Savings Plan</a:t>
            </a:r>
            <a:r>
              <a:rPr lang="en-US" sz="1200" dirty="0"/>
              <a:t>	B. Lay away Plan	</a:t>
            </a:r>
            <a:r>
              <a:rPr lang="en-US" sz="1200" b="1" dirty="0"/>
              <a:t>C. Installment Plan</a:t>
            </a:r>
            <a:r>
              <a:rPr lang="en-US" sz="1200" dirty="0"/>
              <a:t>	D. None of </a:t>
            </a:r>
            <a:r>
              <a:rPr lang="en-US" sz="1200" dirty="0" smtClean="0"/>
              <a:t>these</a:t>
            </a:r>
            <a:endParaRPr lang="en-US" sz="1200" dirty="0"/>
          </a:p>
          <a:p>
            <a:pPr marL="0" indent="0">
              <a:lnSpc>
                <a:spcPct val="100000"/>
              </a:lnSpc>
              <a:spcBef>
                <a:spcPts val="0"/>
              </a:spcBef>
              <a:buNone/>
            </a:pPr>
            <a:endParaRPr lang="en-US" sz="1200" dirty="0" smtClean="0"/>
          </a:p>
        </p:txBody>
      </p:sp>
    </p:spTree>
    <p:extLst>
      <p:ext uri="{BB962C8B-B14F-4D97-AF65-F5344CB8AC3E}">
        <p14:creationId xmlns:p14="http://schemas.microsoft.com/office/powerpoint/2010/main" val="383947653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13. The Temperance Movement was a social movement that attempted to ban ___________________.</a:t>
            </a:r>
            <a:endParaRPr lang="en-US" sz="1200" dirty="0"/>
          </a:p>
          <a:p>
            <a:pPr marL="0" indent="0">
              <a:lnSpc>
                <a:spcPct val="100000"/>
              </a:lnSpc>
              <a:spcBef>
                <a:spcPts val="0"/>
              </a:spcBef>
              <a:buNone/>
            </a:pPr>
            <a:r>
              <a:rPr lang="en-US" sz="1200" dirty="0"/>
              <a:t>	A. </a:t>
            </a:r>
            <a:r>
              <a:rPr lang="en-US" sz="1200" dirty="0" smtClean="0"/>
              <a:t>Guns </a:t>
            </a:r>
            <a:r>
              <a:rPr lang="en-US" sz="1200" dirty="0"/>
              <a:t>	</a:t>
            </a:r>
            <a:r>
              <a:rPr lang="en-US" sz="1200" dirty="0" smtClean="0"/>
              <a:t> 	B</a:t>
            </a:r>
            <a:r>
              <a:rPr lang="en-US" sz="1200" dirty="0"/>
              <a:t>. </a:t>
            </a:r>
            <a:r>
              <a:rPr lang="en-US" sz="1200" dirty="0" smtClean="0"/>
              <a:t>Gambling</a:t>
            </a:r>
            <a:r>
              <a:rPr lang="en-US" sz="1200" dirty="0"/>
              <a:t>	</a:t>
            </a:r>
            <a:r>
              <a:rPr lang="en-US" sz="1200" dirty="0" smtClean="0"/>
              <a:t>	</a:t>
            </a:r>
            <a:r>
              <a:rPr lang="en-US" sz="1200" b="1" dirty="0" smtClean="0"/>
              <a:t>C</a:t>
            </a:r>
            <a:r>
              <a:rPr lang="en-US" sz="1200" b="1" dirty="0"/>
              <a:t>. </a:t>
            </a:r>
            <a:r>
              <a:rPr lang="en-US" sz="1200" b="1" dirty="0" smtClean="0"/>
              <a:t>Organized crime</a:t>
            </a:r>
            <a:r>
              <a:rPr lang="en-US" sz="1200" b="1" dirty="0"/>
              <a:t>	D. </a:t>
            </a:r>
            <a:r>
              <a:rPr lang="en-US" sz="1200" b="1" dirty="0" smtClean="0"/>
              <a:t>None of these</a:t>
            </a:r>
            <a:endParaRPr lang="en-US" sz="1200" b="1"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14. The Women’s Christian Temperance Union, the Anti-Saloon League and the Prohibition party all were pushing for which Amendment?</a:t>
            </a:r>
            <a:endParaRPr lang="en-US" sz="1200" dirty="0"/>
          </a:p>
          <a:p>
            <a:pPr marL="0" indent="0">
              <a:lnSpc>
                <a:spcPct val="100000"/>
              </a:lnSpc>
              <a:spcBef>
                <a:spcPts val="0"/>
              </a:spcBef>
              <a:buNone/>
            </a:pPr>
            <a:r>
              <a:rPr lang="en-US" sz="1200" dirty="0"/>
              <a:t>	A. </a:t>
            </a:r>
            <a:r>
              <a:rPr lang="en-US" sz="1200" dirty="0" smtClean="0"/>
              <a:t>15th</a:t>
            </a:r>
            <a:r>
              <a:rPr lang="en-US" sz="1200" dirty="0"/>
              <a:t>	</a:t>
            </a:r>
            <a:r>
              <a:rPr lang="en-US" sz="1200" b="1" dirty="0"/>
              <a:t>B. </a:t>
            </a:r>
            <a:r>
              <a:rPr lang="en-US" sz="1200" b="1" dirty="0" smtClean="0"/>
              <a:t>18th</a:t>
            </a:r>
            <a:r>
              <a:rPr lang="en-US" sz="1200" b="1" dirty="0"/>
              <a:t>	C. </a:t>
            </a:r>
            <a:r>
              <a:rPr lang="en-US" sz="1200" b="1" dirty="0" smtClean="0"/>
              <a:t>19th</a:t>
            </a:r>
            <a:r>
              <a:rPr lang="en-US" sz="1200" dirty="0"/>
              <a:t>	D. </a:t>
            </a:r>
            <a:r>
              <a:rPr lang="en-US" sz="1200" dirty="0" smtClean="0"/>
              <a:t>21st</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15. Before Prohibition, reformers blamed alcohol as the cause of all of the following except for _____________________?</a:t>
            </a:r>
            <a:endParaRPr lang="en-US" sz="1200" dirty="0"/>
          </a:p>
          <a:p>
            <a:pPr marL="0" indent="0">
              <a:lnSpc>
                <a:spcPct val="100000"/>
              </a:lnSpc>
              <a:spcBef>
                <a:spcPts val="0"/>
              </a:spcBef>
              <a:buNone/>
            </a:pPr>
            <a:r>
              <a:rPr lang="en-US" sz="1200" dirty="0"/>
              <a:t>	A. Workplace injuries	B. Domestic violence	</a:t>
            </a:r>
            <a:r>
              <a:rPr lang="en-US" sz="1200" b="1" dirty="0"/>
              <a:t>C. Organized crime	D. Auto accidents</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16. Which of these amendments officially banned the sale and manufacturing of alcohol in 1920?</a:t>
            </a:r>
          </a:p>
          <a:p>
            <a:pPr marL="0" indent="0">
              <a:lnSpc>
                <a:spcPct val="100000"/>
              </a:lnSpc>
              <a:spcBef>
                <a:spcPts val="0"/>
              </a:spcBef>
              <a:buNone/>
            </a:pPr>
            <a:r>
              <a:rPr lang="en-US" sz="1200" dirty="0" smtClean="0"/>
              <a:t>	</a:t>
            </a:r>
            <a:r>
              <a:rPr lang="en-US" sz="1200" b="1" dirty="0">
                <a:solidFill>
                  <a:schemeClr val="tx1">
                    <a:lumMod val="95000"/>
                    <a:lumOff val="5000"/>
                  </a:schemeClr>
                </a:solidFill>
              </a:rPr>
              <a:t>A. </a:t>
            </a:r>
            <a:r>
              <a:rPr lang="en-US" sz="1200" b="1" dirty="0" smtClean="0"/>
              <a:t>18th</a:t>
            </a:r>
            <a:r>
              <a:rPr lang="en-US" sz="1200" b="1" dirty="0"/>
              <a:t>	B. </a:t>
            </a:r>
            <a:r>
              <a:rPr lang="en-US" sz="1200" b="1" dirty="0" smtClean="0"/>
              <a:t>15th</a:t>
            </a:r>
            <a:r>
              <a:rPr lang="en-US" sz="1200" b="1" dirty="0"/>
              <a:t>	</a:t>
            </a:r>
            <a:r>
              <a:rPr lang="en-US" sz="1200" dirty="0"/>
              <a:t>C. 19th	D. 21st</a:t>
            </a:r>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17. What types of problems increased during Prohibition?</a:t>
            </a:r>
            <a:endParaRPr lang="en-US" sz="1200" dirty="0"/>
          </a:p>
          <a:p>
            <a:pPr marL="0" indent="0">
              <a:lnSpc>
                <a:spcPct val="100000"/>
              </a:lnSpc>
              <a:spcBef>
                <a:spcPts val="0"/>
              </a:spcBef>
              <a:buNone/>
            </a:pPr>
            <a:r>
              <a:rPr lang="en-US" sz="1200" dirty="0"/>
              <a:t>	A. </a:t>
            </a:r>
            <a:r>
              <a:rPr lang="en-US" sz="1200" dirty="0" smtClean="0"/>
              <a:t>Bootlegging </a:t>
            </a:r>
            <a:r>
              <a:rPr lang="en-US" sz="1200" dirty="0"/>
              <a:t>	</a:t>
            </a:r>
            <a:r>
              <a:rPr lang="en-US" sz="1200" dirty="0" smtClean="0"/>
              <a:t>B. Moonshining</a:t>
            </a:r>
            <a:r>
              <a:rPr lang="en-US" sz="1200" dirty="0"/>
              <a:t>	</a:t>
            </a:r>
            <a:r>
              <a:rPr lang="en-US" sz="1200" b="1" dirty="0"/>
              <a:t>C. </a:t>
            </a:r>
            <a:r>
              <a:rPr lang="en-US" sz="1200" b="1" dirty="0" smtClean="0"/>
              <a:t>Speakeasies	D</a:t>
            </a:r>
            <a:r>
              <a:rPr lang="en-US" sz="1200" b="1" dirty="0"/>
              <a:t>.  </a:t>
            </a:r>
            <a:r>
              <a:rPr lang="en-US" sz="1200" b="1" dirty="0" smtClean="0"/>
              <a:t>All of these</a:t>
            </a:r>
            <a:endParaRPr lang="en-US" sz="1200" b="1"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18. Which of these amendments repealed (reversed) the 18</a:t>
            </a:r>
            <a:r>
              <a:rPr lang="en-US" sz="1200" baseline="30000" dirty="0" smtClean="0"/>
              <a:t>th</a:t>
            </a:r>
            <a:r>
              <a:rPr lang="en-US" sz="1200" dirty="0" smtClean="0"/>
              <a:t> Amendment?</a:t>
            </a:r>
            <a:endParaRPr lang="en-US" sz="1200" dirty="0"/>
          </a:p>
          <a:p>
            <a:pPr marL="0" indent="0">
              <a:lnSpc>
                <a:spcPct val="100000"/>
              </a:lnSpc>
              <a:spcBef>
                <a:spcPts val="0"/>
              </a:spcBef>
              <a:buNone/>
            </a:pPr>
            <a:r>
              <a:rPr lang="en-US" sz="1200" dirty="0"/>
              <a:t>	</a:t>
            </a:r>
            <a:r>
              <a:rPr lang="en-US" sz="1200" b="1" dirty="0"/>
              <a:t>A. 18th</a:t>
            </a:r>
            <a:r>
              <a:rPr lang="en-US" sz="1200" dirty="0"/>
              <a:t>	B. 15th</a:t>
            </a:r>
            <a:r>
              <a:rPr lang="en-US" sz="1200" b="1" dirty="0"/>
              <a:t>	C. 21st</a:t>
            </a:r>
            <a:r>
              <a:rPr lang="en-US" sz="1200" dirty="0"/>
              <a:t>	D. 19th</a:t>
            </a:r>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19. An individual who was part of a violent gang of criminals in during the 1920’s was referred to as a________________?</a:t>
            </a:r>
            <a:endParaRPr lang="en-US" sz="1200" dirty="0"/>
          </a:p>
          <a:p>
            <a:pPr marL="0" indent="0">
              <a:lnSpc>
                <a:spcPct val="100000"/>
              </a:lnSpc>
              <a:spcBef>
                <a:spcPts val="0"/>
              </a:spcBef>
              <a:buNone/>
            </a:pPr>
            <a:r>
              <a:rPr lang="en-US" sz="1200" dirty="0"/>
              <a:t>	</a:t>
            </a:r>
            <a:r>
              <a:rPr lang="en-US" sz="1200" b="1" dirty="0"/>
              <a:t>A. </a:t>
            </a:r>
            <a:r>
              <a:rPr lang="en-US" sz="1200" b="1" dirty="0" smtClean="0"/>
              <a:t>Gangster</a:t>
            </a:r>
            <a:r>
              <a:rPr lang="en-US" sz="1200" b="1" dirty="0"/>
              <a:t>	B. </a:t>
            </a:r>
            <a:r>
              <a:rPr lang="en-US" sz="1200" b="1" dirty="0" smtClean="0"/>
              <a:t>Reformer</a:t>
            </a:r>
            <a:r>
              <a:rPr lang="en-US" sz="1200" dirty="0"/>
              <a:t>	C. </a:t>
            </a:r>
            <a:r>
              <a:rPr lang="en-US" sz="1200" dirty="0" smtClean="0"/>
              <a:t>Moonshiner	</a:t>
            </a:r>
            <a:r>
              <a:rPr lang="en-US" sz="1200" dirty="0"/>
              <a:t>	D. </a:t>
            </a:r>
            <a:r>
              <a:rPr lang="en-US" sz="1200" dirty="0" smtClean="0"/>
              <a:t>All of these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20. Extortion, bribery, loan sharking, money laundering are all types of _______________?</a:t>
            </a:r>
            <a:endParaRPr lang="en-US" sz="1200" dirty="0"/>
          </a:p>
          <a:p>
            <a:pPr marL="0" indent="0">
              <a:lnSpc>
                <a:spcPct val="100000"/>
              </a:lnSpc>
              <a:spcBef>
                <a:spcPts val="0"/>
              </a:spcBef>
              <a:buNone/>
            </a:pPr>
            <a:r>
              <a:rPr lang="en-US" sz="1200" dirty="0"/>
              <a:t>	A. </a:t>
            </a:r>
            <a:r>
              <a:rPr lang="en-US" sz="1200" dirty="0" smtClean="0"/>
              <a:t>Moonshining</a:t>
            </a:r>
            <a:r>
              <a:rPr lang="en-US" sz="1200" dirty="0"/>
              <a:t>	</a:t>
            </a:r>
            <a:r>
              <a:rPr lang="en-US" sz="1200" b="1" dirty="0"/>
              <a:t>B. </a:t>
            </a:r>
            <a:r>
              <a:rPr lang="en-US" sz="1200" b="1" dirty="0" smtClean="0"/>
              <a:t>Reformers</a:t>
            </a:r>
            <a:r>
              <a:rPr lang="en-US" sz="1200" dirty="0" smtClean="0"/>
              <a:t>	</a:t>
            </a:r>
            <a:r>
              <a:rPr lang="en-US" sz="1200" dirty="0"/>
              <a:t>	C. </a:t>
            </a:r>
            <a:r>
              <a:rPr lang="en-US" sz="1200" dirty="0" smtClean="0"/>
              <a:t>Installment loans</a:t>
            </a:r>
            <a:r>
              <a:rPr lang="en-US" sz="1200" dirty="0"/>
              <a:t>	</a:t>
            </a:r>
            <a:r>
              <a:rPr lang="en-US" sz="1200" b="1" dirty="0"/>
              <a:t>D. </a:t>
            </a:r>
            <a:r>
              <a:rPr lang="en-US" sz="1200" b="1" dirty="0" smtClean="0"/>
              <a:t>None of these</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21. Al Capone was a well known____________?</a:t>
            </a:r>
            <a:endParaRPr lang="en-US" sz="1200" dirty="0"/>
          </a:p>
          <a:p>
            <a:pPr marL="0" indent="0">
              <a:lnSpc>
                <a:spcPct val="100000"/>
              </a:lnSpc>
              <a:spcBef>
                <a:spcPts val="0"/>
              </a:spcBef>
              <a:buNone/>
            </a:pPr>
            <a:r>
              <a:rPr lang="en-US" sz="1200" dirty="0"/>
              <a:t>	A. Moonshiner	</a:t>
            </a:r>
            <a:r>
              <a:rPr lang="en-US" sz="1200" b="1" dirty="0"/>
              <a:t>B. Reformer		C. Gangster	</a:t>
            </a:r>
            <a:r>
              <a:rPr lang="en-US" sz="1200" dirty="0"/>
              <a:t>	D. Baseball player</a:t>
            </a:r>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smtClean="0"/>
              <a:t>_____ 22. Who’s nickname was “Scarface”</a:t>
            </a:r>
            <a:endParaRPr lang="en-US" sz="1200" dirty="0"/>
          </a:p>
          <a:p>
            <a:pPr marL="0" indent="0">
              <a:lnSpc>
                <a:spcPct val="100000"/>
              </a:lnSpc>
              <a:spcBef>
                <a:spcPts val="0"/>
              </a:spcBef>
              <a:buNone/>
            </a:pPr>
            <a:r>
              <a:rPr lang="en-US" sz="1200" dirty="0"/>
              <a:t>	</a:t>
            </a:r>
            <a:r>
              <a:rPr lang="en-US" sz="1200" b="1" dirty="0"/>
              <a:t>A. </a:t>
            </a:r>
            <a:r>
              <a:rPr lang="en-US" sz="1200" b="1" dirty="0" smtClean="0"/>
              <a:t>Langston Hughes</a:t>
            </a:r>
            <a:r>
              <a:rPr lang="en-US" sz="1200" b="1" dirty="0"/>
              <a:t>	</a:t>
            </a:r>
            <a:r>
              <a:rPr lang="en-US" sz="1200" b="1" dirty="0" smtClean="0"/>
              <a:t>B</a:t>
            </a:r>
            <a:r>
              <a:rPr lang="en-US" sz="1200" b="1" dirty="0"/>
              <a:t>. </a:t>
            </a:r>
            <a:r>
              <a:rPr lang="en-US" sz="1200" b="1" dirty="0" smtClean="0"/>
              <a:t>Al Capone	</a:t>
            </a:r>
            <a:r>
              <a:rPr lang="en-US" sz="1200" dirty="0"/>
              <a:t>	C. </a:t>
            </a:r>
            <a:r>
              <a:rPr lang="en-US" sz="1200" dirty="0" smtClean="0"/>
              <a:t>Thomas Edison</a:t>
            </a:r>
            <a:r>
              <a:rPr lang="en-US" sz="1200" dirty="0"/>
              <a:t>	D. </a:t>
            </a:r>
            <a:r>
              <a:rPr lang="en-US" sz="1200" dirty="0" smtClean="0"/>
              <a:t>None of these</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23. What was a very popular sub-machine gun used by gangsters during the 1920’s?</a:t>
            </a:r>
            <a:endParaRPr lang="en-US" sz="1200" dirty="0"/>
          </a:p>
          <a:p>
            <a:pPr marL="0" indent="0">
              <a:lnSpc>
                <a:spcPct val="100000"/>
              </a:lnSpc>
              <a:spcBef>
                <a:spcPts val="0"/>
              </a:spcBef>
              <a:buNone/>
            </a:pPr>
            <a:r>
              <a:rPr lang="en-US" sz="1200" dirty="0"/>
              <a:t>	</a:t>
            </a:r>
            <a:r>
              <a:rPr lang="en-US" sz="1200" b="1" dirty="0"/>
              <a:t>A. </a:t>
            </a:r>
            <a:r>
              <a:rPr lang="en-US" sz="1200" b="1" dirty="0" smtClean="0"/>
              <a:t>Thompson </a:t>
            </a:r>
            <a:r>
              <a:rPr lang="en-US" sz="1200" b="1" dirty="0"/>
              <a:t>	</a:t>
            </a:r>
            <a:r>
              <a:rPr lang="en-US" sz="1200" b="1" dirty="0" smtClean="0"/>
              <a:t>	B</a:t>
            </a:r>
            <a:r>
              <a:rPr lang="en-US" sz="1200" b="1" dirty="0"/>
              <a:t>. </a:t>
            </a:r>
            <a:r>
              <a:rPr lang="en-US" sz="1200" b="1" dirty="0" smtClean="0"/>
              <a:t>Johnson</a:t>
            </a:r>
            <a:r>
              <a:rPr lang="en-US" sz="1200" dirty="0" smtClean="0"/>
              <a:t>		C</a:t>
            </a:r>
            <a:r>
              <a:rPr lang="en-US" sz="1200" dirty="0"/>
              <a:t>. </a:t>
            </a:r>
            <a:r>
              <a:rPr lang="en-US" sz="1200" dirty="0" smtClean="0"/>
              <a:t>Harrison		D</a:t>
            </a:r>
            <a:r>
              <a:rPr lang="en-US" sz="1200" dirty="0"/>
              <a:t>. </a:t>
            </a:r>
            <a:r>
              <a:rPr lang="en-US" sz="1200" dirty="0" smtClean="0"/>
              <a:t>None of these</a:t>
            </a:r>
            <a:endParaRPr lang="en-US" sz="1200" dirty="0"/>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24. The St Valentine’s Day Massacre in Chicago was a mass murder by an Italian crime syndicate on which other ethnic group?</a:t>
            </a:r>
            <a:endParaRPr lang="en-US" sz="1200" dirty="0"/>
          </a:p>
          <a:p>
            <a:pPr marL="0" indent="0">
              <a:lnSpc>
                <a:spcPct val="100000"/>
              </a:lnSpc>
              <a:spcBef>
                <a:spcPts val="0"/>
              </a:spcBef>
              <a:buNone/>
            </a:pPr>
            <a:r>
              <a:rPr lang="en-US" sz="1200" dirty="0"/>
              <a:t>	A. </a:t>
            </a:r>
            <a:r>
              <a:rPr lang="en-US" sz="1200" dirty="0" smtClean="0"/>
              <a:t>Germans	</a:t>
            </a:r>
            <a:r>
              <a:rPr lang="en-US" sz="1200" dirty="0"/>
              <a:t>	</a:t>
            </a:r>
            <a:r>
              <a:rPr lang="en-US" sz="1200" b="1" dirty="0"/>
              <a:t>B. </a:t>
            </a:r>
            <a:r>
              <a:rPr lang="en-US" sz="1200" b="1" dirty="0" smtClean="0"/>
              <a:t>Sicilians</a:t>
            </a:r>
            <a:r>
              <a:rPr lang="en-US" sz="1200" dirty="0" smtClean="0"/>
              <a:t>	</a:t>
            </a:r>
            <a:r>
              <a:rPr lang="en-US" sz="1200" dirty="0"/>
              <a:t>	C. </a:t>
            </a:r>
            <a:r>
              <a:rPr lang="en-US" sz="1200" dirty="0" smtClean="0"/>
              <a:t>Russians	</a:t>
            </a:r>
            <a:r>
              <a:rPr lang="en-US" sz="1200" dirty="0"/>
              <a:t>	</a:t>
            </a:r>
            <a:r>
              <a:rPr lang="en-US" sz="1200" b="1" dirty="0"/>
              <a:t>D. </a:t>
            </a:r>
            <a:r>
              <a:rPr lang="en-US" sz="1200" b="1" dirty="0" smtClean="0"/>
              <a:t>None of these</a:t>
            </a:r>
            <a:endParaRPr lang="en-US" sz="1200" b="1" dirty="0"/>
          </a:p>
          <a:p>
            <a:pPr marL="0" indent="0">
              <a:lnSpc>
                <a:spcPct val="100000"/>
              </a:lnSpc>
              <a:spcBef>
                <a:spcPts val="0"/>
              </a:spcBef>
              <a:buNone/>
            </a:pPr>
            <a:endParaRPr lang="en-US" sz="1200" dirty="0" smtClean="0"/>
          </a:p>
        </p:txBody>
      </p:sp>
    </p:spTree>
    <p:extLst>
      <p:ext uri="{BB962C8B-B14F-4D97-AF65-F5344CB8AC3E}">
        <p14:creationId xmlns:p14="http://schemas.microsoft.com/office/powerpoint/2010/main" val="234083753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25. Education in the 1920’s faced all of the following problems except for which one?.</a:t>
            </a:r>
            <a:endParaRPr lang="en-US" sz="1200" dirty="0"/>
          </a:p>
          <a:p>
            <a:pPr marL="0" indent="0">
              <a:lnSpc>
                <a:spcPct val="100000"/>
              </a:lnSpc>
              <a:spcBef>
                <a:spcPts val="0"/>
              </a:spcBef>
              <a:buNone/>
            </a:pPr>
            <a:r>
              <a:rPr lang="en-US" sz="1200" dirty="0"/>
              <a:t>	A. </a:t>
            </a:r>
            <a:r>
              <a:rPr lang="en-US" sz="1200" dirty="0" smtClean="0"/>
              <a:t>Lack of tax revenue</a:t>
            </a:r>
            <a:r>
              <a:rPr lang="en-US" sz="1200" dirty="0"/>
              <a:t>	</a:t>
            </a:r>
            <a:r>
              <a:rPr lang="en-US" sz="1200" dirty="0" smtClean="0"/>
              <a:t> B</a:t>
            </a:r>
            <a:r>
              <a:rPr lang="en-US" sz="1200" dirty="0"/>
              <a:t>. </a:t>
            </a:r>
            <a:r>
              <a:rPr lang="en-US" sz="1200" dirty="0" smtClean="0"/>
              <a:t>Too many different languages spoken</a:t>
            </a:r>
            <a:r>
              <a:rPr lang="en-US" sz="1200" dirty="0"/>
              <a:t>	</a:t>
            </a:r>
            <a:r>
              <a:rPr lang="en-US" sz="1200" b="1" dirty="0"/>
              <a:t> </a:t>
            </a:r>
            <a:r>
              <a:rPr lang="en-US" sz="1200" b="1" dirty="0" smtClean="0"/>
              <a:t>    C</a:t>
            </a:r>
            <a:r>
              <a:rPr lang="en-US" sz="1200" b="1" dirty="0"/>
              <a:t>. </a:t>
            </a:r>
            <a:r>
              <a:rPr lang="en-US" sz="1200" b="1" dirty="0" smtClean="0"/>
              <a:t>Lack of teachers  </a:t>
            </a:r>
            <a:r>
              <a:rPr lang="en-US" sz="1200" b="1" dirty="0"/>
              <a:t>	D. </a:t>
            </a:r>
            <a:r>
              <a:rPr lang="en-US" sz="1200" b="1" dirty="0" smtClean="0"/>
              <a:t>Lack of student enrollment</a:t>
            </a:r>
            <a:endParaRPr lang="en-US" sz="1200" b="1"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smtClean="0"/>
              <a:t>_____ 26. The Scopes Trial in the 1920’s caused  problems between religion and ____________?</a:t>
            </a:r>
            <a:endParaRPr lang="en-US" sz="1200" dirty="0"/>
          </a:p>
          <a:p>
            <a:pPr marL="0" indent="0">
              <a:lnSpc>
                <a:spcPct val="100000"/>
              </a:lnSpc>
              <a:spcBef>
                <a:spcPts val="0"/>
              </a:spcBef>
              <a:buNone/>
            </a:pPr>
            <a:r>
              <a:rPr lang="en-US" sz="1200" dirty="0"/>
              <a:t>	A. Reformers   		</a:t>
            </a:r>
            <a:r>
              <a:rPr lang="en-US" sz="1200" b="1" dirty="0"/>
              <a:t>B. </a:t>
            </a:r>
            <a:r>
              <a:rPr lang="en-US" sz="1200" b="1" dirty="0" smtClean="0"/>
              <a:t>Science</a:t>
            </a:r>
            <a:r>
              <a:rPr lang="en-US" sz="1200" b="1" dirty="0"/>
              <a:t>	</a:t>
            </a:r>
            <a:r>
              <a:rPr lang="en-US" sz="1200" dirty="0"/>
              <a:t>	C. Voters	</a:t>
            </a:r>
            <a:r>
              <a:rPr lang="en-US" sz="1200" b="1" dirty="0"/>
              <a:t>D. None of these</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27. What was the name off the young women of the 1920’s who went to speakeasies, drank, smoked and danced?</a:t>
            </a:r>
            <a:endParaRPr lang="en-US" sz="1200" dirty="0"/>
          </a:p>
          <a:p>
            <a:pPr marL="0" indent="0">
              <a:lnSpc>
                <a:spcPct val="100000"/>
              </a:lnSpc>
              <a:spcBef>
                <a:spcPts val="0"/>
              </a:spcBef>
              <a:buNone/>
            </a:pPr>
            <a:r>
              <a:rPr lang="en-US" sz="1200" dirty="0"/>
              <a:t>	</a:t>
            </a:r>
            <a:r>
              <a:rPr lang="en-US" sz="1200" b="1" dirty="0"/>
              <a:t>A. </a:t>
            </a:r>
            <a:r>
              <a:rPr lang="en-US" sz="1200" b="1" dirty="0" smtClean="0"/>
              <a:t>Flappers	</a:t>
            </a:r>
            <a:r>
              <a:rPr lang="en-US" sz="1200" dirty="0"/>
              <a:t>	B. </a:t>
            </a:r>
            <a:r>
              <a:rPr lang="en-US" sz="1200" dirty="0" smtClean="0"/>
              <a:t>Reformers</a:t>
            </a:r>
            <a:r>
              <a:rPr lang="en-US" sz="1200" dirty="0"/>
              <a:t>	</a:t>
            </a:r>
            <a:r>
              <a:rPr lang="en-US" sz="1200" dirty="0" smtClean="0"/>
              <a:t>	</a:t>
            </a:r>
            <a:r>
              <a:rPr lang="en-US" sz="1200" b="1" dirty="0" smtClean="0"/>
              <a:t>C</a:t>
            </a:r>
            <a:r>
              <a:rPr lang="en-US" sz="1200" b="1" dirty="0"/>
              <a:t>. </a:t>
            </a:r>
            <a:r>
              <a:rPr lang="en-US" sz="1200" b="1" dirty="0" smtClean="0"/>
              <a:t>Temperance  Union</a:t>
            </a:r>
            <a:r>
              <a:rPr lang="en-US" sz="1200" dirty="0"/>
              <a:t>	D. </a:t>
            </a:r>
            <a:r>
              <a:rPr lang="en-US" sz="1200" dirty="0" smtClean="0"/>
              <a:t>None of these</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28. Women’s roles changed during the 1920’s in all of the following way except for _____________?</a:t>
            </a:r>
          </a:p>
          <a:p>
            <a:pPr marL="0" indent="0">
              <a:lnSpc>
                <a:spcPct val="100000"/>
              </a:lnSpc>
              <a:spcBef>
                <a:spcPts val="0"/>
              </a:spcBef>
              <a:buNone/>
            </a:pPr>
            <a:r>
              <a:rPr lang="en-US" sz="1200" dirty="0" smtClean="0"/>
              <a:t>	</a:t>
            </a:r>
            <a:r>
              <a:rPr lang="en-US" sz="1200" dirty="0"/>
              <a:t>A. </a:t>
            </a:r>
            <a:r>
              <a:rPr lang="en-US" sz="1200" dirty="0" smtClean="0"/>
              <a:t>Began getting college degrees</a:t>
            </a:r>
            <a:r>
              <a:rPr lang="en-US" sz="1200" dirty="0"/>
              <a:t>	B. </a:t>
            </a:r>
            <a:r>
              <a:rPr lang="en-US" sz="1200" dirty="0" smtClean="0"/>
              <a:t>Took jobs in offices</a:t>
            </a:r>
            <a:r>
              <a:rPr lang="en-US" sz="1200" dirty="0"/>
              <a:t>	</a:t>
            </a:r>
            <a:r>
              <a:rPr lang="en-US" sz="1200" b="1" dirty="0"/>
              <a:t>C. </a:t>
            </a:r>
            <a:r>
              <a:rPr lang="en-US" sz="1200" b="1" dirty="0" smtClean="0"/>
              <a:t>Left the housewife role</a:t>
            </a:r>
            <a:r>
              <a:rPr lang="en-US" sz="1200" b="1" dirty="0"/>
              <a:t>	D. </a:t>
            </a:r>
            <a:r>
              <a:rPr lang="en-US" sz="1200" b="1" dirty="0" smtClean="0"/>
              <a:t>More became housewives</a:t>
            </a:r>
            <a:endParaRPr lang="en-US" sz="1200" b="1"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29. The newspaper and the ________________ became two popular means of mass communication during the 1920’s</a:t>
            </a:r>
            <a:endParaRPr lang="en-US" sz="1200" dirty="0"/>
          </a:p>
          <a:p>
            <a:pPr marL="0" indent="0">
              <a:lnSpc>
                <a:spcPct val="100000"/>
              </a:lnSpc>
              <a:spcBef>
                <a:spcPts val="0"/>
              </a:spcBef>
              <a:buNone/>
            </a:pPr>
            <a:r>
              <a:rPr lang="en-US" sz="1200" dirty="0"/>
              <a:t>	A. </a:t>
            </a:r>
            <a:r>
              <a:rPr lang="en-US" sz="1200" dirty="0" smtClean="0"/>
              <a:t>Television	</a:t>
            </a:r>
            <a:r>
              <a:rPr lang="en-US" sz="1200" dirty="0"/>
              <a:t>	</a:t>
            </a:r>
            <a:r>
              <a:rPr lang="en-US" sz="1200" dirty="0" smtClean="0"/>
              <a:t>B. Telephone	</a:t>
            </a:r>
            <a:r>
              <a:rPr lang="en-US" sz="1200" dirty="0"/>
              <a:t>	</a:t>
            </a:r>
            <a:r>
              <a:rPr lang="en-US" sz="1200" b="1" dirty="0"/>
              <a:t>C. </a:t>
            </a:r>
            <a:r>
              <a:rPr lang="en-US" sz="1200" b="1" dirty="0" smtClean="0"/>
              <a:t>Radio	</a:t>
            </a:r>
            <a:r>
              <a:rPr lang="en-US" sz="1200" b="1" dirty="0"/>
              <a:t>	D.  </a:t>
            </a:r>
            <a:r>
              <a:rPr lang="en-US" sz="1200" b="1" dirty="0" smtClean="0"/>
              <a:t>Phonograph</a:t>
            </a:r>
          </a:p>
          <a:p>
            <a:pPr>
              <a:lnSpc>
                <a:spcPct val="100000"/>
              </a:lnSpc>
              <a:spcBef>
                <a:spcPts val="0"/>
              </a:spcBef>
              <a:buFont typeface="+mj-lt"/>
              <a:buAutoNum type="alphaUcPeriod"/>
            </a:pPr>
            <a:endParaRPr lang="en-US" sz="1200" dirty="0" smtClean="0"/>
          </a:p>
          <a:p>
            <a:pPr marL="0" indent="0">
              <a:lnSpc>
                <a:spcPct val="100000"/>
              </a:lnSpc>
              <a:spcBef>
                <a:spcPts val="0"/>
              </a:spcBef>
              <a:buNone/>
            </a:pPr>
            <a:r>
              <a:rPr lang="en-US" sz="1200" dirty="0" smtClean="0"/>
              <a:t>_____ 30. Harry Houdini was a famous _______________ during the 1920’s?</a:t>
            </a:r>
            <a:endParaRPr lang="en-US" sz="1200" dirty="0"/>
          </a:p>
          <a:p>
            <a:pPr marL="0" indent="0">
              <a:lnSpc>
                <a:spcPct val="100000"/>
              </a:lnSpc>
              <a:spcBef>
                <a:spcPts val="0"/>
              </a:spcBef>
              <a:buNone/>
            </a:pPr>
            <a:r>
              <a:rPr lang="en-US" sz="1200" dirty="0"/>
              <a:t>	</a:t>
            </a:r>
            <a:r>
              <a:rPr lang="en-US" sz="1200" b="1" dirty="0"/>
              <a:t>A. </a:t>
            </a:r>
            <a:r>
              <a:rPr lang="en-US" sz="1200" b="1" dirty="0" smtClean="0"/>
              <a:t>Escape artist</a:t>
            </a:r>
            <a:r>
              <a:rPr lang="en-US" sz="1200" b="1" dirty="0"/>
              <a:t>	B. </a:t>
            </a:r>
            <a:r>
              <a:rPr lang="en-US" sz="1200" b="1" dirty="0" smtClean="0"/>
              <a:t>Baseball player</a:t>
            </a:r>
            <a:r>
              <a:rPr lang="en-US" sz="1200" dirty="0"/>
              <a:t>	C. </a:t>
            </a:r>
            <a:r>
              <a:rPr lang="en-US" sz="1200" dirty="0" smtClean="0"/>
              <a:t>Airplane  pilot</a:t>
            </a:r>
            <a:r>
              <a:rPr lang="en-US" sz="1200" dirty="0"/>
              <a:t>	D. </a:t>
            </a:r>
            <a:r>
              <a:rPr lang="en-US" sz="1200" dirty="0" smtClean="0"/>
              <a:t>Author</a:t>
            </a:r>
            <a:endParaRPr lang="en-US" sz="1200"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a:t>_____ </a:t>
            </a:r>
            <a:r>
              <a:rPr lang="en-US" sz="1200" dirty="0" smtClean="0"/>
              <a:t>31. Langton Hughes, F. Scott Fitzgerald and Ernest Hemingway were all popular ________________ during the 1920’s?</a:t>
            </a:r>
            <a:endParaRPr lang="en-US" sz="1200" dirty="0"/>
          </a:p>
          <a:p>
            <a:pPr marL="0" indent="0">
              <a:lnSpc>
                <a:spcPct val="100000"/>
              </a:lnSpc>
              <a:spcBef>
                <a:spcPts val="0"/>
              </a:spcBef>
              <a:buNone/>
            </a:pPr>
            <a:r>
              <a:rPr lang="en-US" sz="1200" dirty="0"/>
              <a:t>	A. </a:t>
            </a:r>
            <a:r>
              <a:rPr lang="en-US" sz="1200" dirty="0" smtClean="0"/>
              <a:t>Gangsters</a:t>
            </a:r>
            <a:r>
              <a:rPr lang="en-US" sz="1200" dirty="0"/>
              <a:t>	</a:t>
            </a:r>
            <a:r>
              <a:rPr lang="en-US" sz="1200" dirty="0" smtClean="0"/>
              <a:t>	B</a:t>
            </a:r>
            <a:r>
              <a:rPr lang="en-US" sz="1200" dirty="0"/>
              <a:t>. </a:t>
            </a:r>
            <a:r>
              <a:rPr lang="en-US" sz="1200" dirty="0" smtClean="0"/>
              <a:t>Reformers</a:t>
            </a:r>
            <a:r>
              <a:rPr lang="en-US" sz="1200" dirty="0"/>
              <a:t>	</a:t>
            </a:r>
            <a:r>
              <a:rPr lang="en-US" sz="1200" dirty="0" smtClean="0"/>
              <a:t>	</a:t>
            </a:r>
            <a:r>
              <a:rPr lang="en-US" sz="1200" b="1" dirty="0" smtClean="0"/>
              <a:t>C. Silent movie stars 	D. Authors</a:t>
            </a:r>
          </a:p>
          <a:p>
            <a:pPr marL="0" indent="0">
              <a:lnSpc>
                <a:spcPct val="100000"/>
              </a:lnSpc>
              <a:spcBef>
                <a:spcPts val="0"/>
              </a:spcBef>
              <a:buNone/>
            </a:pPr>
            <a:endParaRPr lang="en-US" sz="1200" dirty="0"/>
          </a:p>
          <a:p>
            <a:pPr marL="0" indent="0">
              <a:lnSpc>
                <a:spcPct val="100000"/>
              </a:lnSpc>
              <a:spcBef>
                <a:spcPts val="0"/>
              </a:spcBef>
              <a:buNone/>
            </a:pPr>
            <a:r>
              <a:rPr lang="en-US" sz="1200" dirty="0" smtClean="0"/>
              <a:t>_____ 32. The mass exodus of African-Americans who moved out of the Southern U.S. during the early 1900’s was called the “First _______________?</a:t>
            </a:r>
            <a:endParaRPr lang="en-US" sz="1200" dirty="0"/>
          </a:p>
          <a:p>
            <a:pPr marL="0" indent="0">
              <a:lnSpc>
                <a:spcPct val="100000"/>
              </a:lnSpc>
              <a:spcBef>
                <a:spcPts val="0"/>
              </a:spcBef>
              <a:buNone/>
            </a:pPr>
            <a:r>
              <a:rPr lang="en-US" sz="1200" dirty="0"/>
              <a:t>	</a:t>
            </a:r>
            <a:r>
              <a:rPr lang="en-US" sz="1200" b="1" dirty="0"/>
              <a:t>A. </a:t>
            </a:r>
            <a:r>
              <a:rPr lang="en-US" sz="1200" b="1" dirty="0" smtClean="0"/>
              <a:t>Great Migration</a:t>
            </a:r>
            <a:r>
              <a:rPr lang="en-US" sz="1200" b="1" dirty="0"/>
              <a:t>	B. </a:t>
            </a:r>
            <a:r>
              <a:rPr lang="en-US" sz="1200" b="1" dirty="0" smtClean="0"/>
              <a:t>Great Immigration</a:t>
            </a:r>
            <a:r>
              <a:rPr lang="en-US" sz="1200" dirty="0" smtClean="0"/>
              <a:t>	C</a:t>
            </a:r>
            <a:r>
              <a:rPr lang="en-US" sz="1200" dirty="0"/>
              <a:t>. </a:t>
            </a:r>
            <a:r>
              <a:rPr lang="en-US" sz="1200" dirty="0" smtClean="0"/>
              <a:t>Great Transplantation</a:t>
            </a:r>
            <a:r>
              <a:rPr lang="en-US" sz="1200" dirty="0"/>
              <a:t>	D. </a:t>
            </a:r>
            <a:r>
              <a:rPr lang="en-US" sz="1200" dirty="0" smtClean="0"/>
              <a:t>None of these</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33. African-Americans left the Southern U.S. for all of the following reasons except for ____________?</a:t>
            </a:r>
            <a:endParaRPr lang="en-US" sz="1200" dirty="0"/>
          </a:p>
          <a:p>
            <a:pPr marL="0" indent="0">
              <a:lnSpc>
                <a:spcPct val="100000"/>
              </a:lnSpc>
              <a:spcBef>
                <a:spcPts val="0"/>
              </a:spcBef>
              <a:buNone/>
            </a:pPr>
            <a:r>
              <a:rPr lang="en-US" sz="1200" dirty="0"/>
              <a:t>	A. </a:t>
            </a:r>
            <a:r>
              <a:rPr lang="en-US" sz="1200" dirty="0" smtClean="0"/>
              <a:t>Better Jobs	</a:t>
            </a:r>
            <a:r>
              <a:rPr lang="en-US" sz="1200" dirty="0"/>
              <a:t>	</a:t>
            </a:r>
            <a:r>
              <a:rPr lang="en-US" sz="1200" b="1" dirty="0"/>
              <a:t>B. </a:t>
            </a:r>
            <a:r>
              <a:rPr lang="en-US" sz="1200" b="1" dirty="0" smtClean="0"/>
              <a:t>Unfair discrimination  in the South</a:t>
            </a:r>
            <a:r>
              <a:rPr lang="en-US" sz="1200" dirty="0" smtClean="0"/>
              <a:t>	C</a:t>
            </a:r>
            <a:r>
              <a:rPr lang="en-US" sz="1200" dirty="0"/>
              <a:t>. </a:t>
            </a:r>
            <a:r>
              <a:rPr lang="en-US" sz="1200" dirty="0" smtClean="0"/>
              <a:t>Lack of housing in the South</a:t>
            </a:r>
            <a:r>
              <a:rPr lang="en-US" sz="1200" dirty="0"/>
              <a:t> </a:t>
            </a:r>
            <a:r>
              <a:rPr lang="en-US" sz="1200" dirty="0" smtClean="0"/>
              <a:t>              </a:t>
            </a:r>
            <a:r>
              <a:rPr lang="en-US" sz="1200" b="1" dirty="0" smtClean="0"/>
              <a:t>D</a:t>
            </a:r>
            <a:r>
              <a:rPr lang="en-US" sz="1200" b="1" dirty="0"/>
              <a:t>. </a:t>
            </a:r>
            <a:r>
              <a:rPr lang="en-US" sz="1200" b="1" dirty="0" smtClean="0"/>
              <a:t>Lack of jobs in the Northern cities</a:t>
            </a:r>
            <a:endParaRPr lang="en-US" sz="1200" b="1" dirty="0"/>
          </a:p>
          <a:p>
            <a:pPr>
              <a:lnSpc>
                <a:spcPct val="100000"/>
              </a:lnSpc>
              <a:spcBef>
                <a:spcPts val="0"/>
              </a:spcBef>
              <a:buFont typeface="+mj-lt"/>
              <a:buAutoNum type="alphaUcPeriod"/>
            </a:pPr>
            <a:endParaRPr lang="en-US" sz="1200" dirty="0"/>
          </a:p>
          <a:p>
            <a:pPr marL="0" indent="0">
              <a:lnSpc>
                <a:spcPct val="100000"/>
              </a:lnSpc>
              <a:spcBef>
                <a:spcPts val="0"/>
              </a:spcBef>
              <a:buNone/>
            </a:pPr>
            <a:r>
              <a:rPr lang="en-US" sz="1200" dirty="0" smtClean="0"/>
              <a:t>_____ 34. What group was organized in the early 1900’s that fought for  equality and civil rights for African-Americans throughout the 1920’s?</a:t>
            </a:r>
            <a:endParaRPr lang="en-US" sz="1200" dirty="0"/>
          </a:p>
          <a:p>
            <a:pPr marL="0" indent="0">
              <a:lnSpc>
                <a:spcPct val="100000"/>
              </a:lnSpc>
              <a:spcBef>
                <a:spcPts val="0"/>
              </a:spcBef>
              <a:buNone/>
            </a:pPr>
            <a:r>
              <a:rPr lang="en-US" sz="1200" dirty="0"/>
              <a:t>	A. </a:t>
            </a:r>
            <a:r>
              <a:rPr lang="en-US" sz="1200" dirty="0" smtClean="0"/>
              <a:t>AFL</a:t>
            </a:r>
            <a:r>
              <a:rPr lang="en-US" sz="1200" dirty="0"/>
              <a:t>	</a:t>
            </a:r>
            <a:r>
              <a:rPr lang="en-US" sz="1200" dirty="0" smtClean="0"/>
              <a:t>	</a:t>
            </a:r>
            <a:r>
              <a:rPr lang="en-US" sz="1200" b="1" dirty="0" smtClean="0"/>
              <a:t>B</a:t>
            </a:r>
            <a:r>
              <a:rPr lang="en-US" sz="1200" b="1" dirty="0"/>
              <a:t>. </a:t>
            </a:r>
            <a:r>
              <a:rPr lang="en-US" sz="1200" b="1" dirty="0" smtClean="0"/>
              <a:t>NAACP	</a:t>
            </a:r>
            <a:r>
              <a:rPr lang="en-US" sz="1200" b="1" dirty="0"/>
              <a:t>	C. </a:t>
            </a:r>
            <a:r>
              <a:rPr lang="en-US" sz="1200" b="1" dirty="0" smtClean="0"/>
              <a:t>Temperance Union</a:t>
            </a:r>
            <a:r>
              <a:rPr lang="en-US" sz="1200" dirty="0"/>
              <a:t>	D. </a:t>
            </a:r>
            <a:r>
              <a:rPr lang="en-US" sz="1200" dirty="0" smtClean="0"/>
              <a:t>Prohibition Party</a:t>
            </a:r>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35. Who was the famous civil rights activist, co-founder of the NAACP and advocate of the Harlem Renaissance? </a:t>
            </a:r>
            <a:endParaRPr lang="en-US" sz="1200" dirty="0"/>
          </a:p>
          <a:p>
            <a:pPr marL="0" indent="0">
              <a:lnSpc>
                <a:spcPct val="100000"/>
              </a:lnSpc>
              <a:spcBef>
                <a:spcPts val="0"/>
              </a:spcBef>
              <a:buNone/>
            </a:pPr>
            <a:r>
              <a:rPr lang="en-US" sz="1200" dirty="0"/>
              <a:t>	</a:t>
            </a:r>
            <a:r>
              <a:rPr lang="en-US" sz="1200" b="1" dirty="0"/>
              <a:t>A. </a:t>
            </a:r>
            <a:r>
              <a:rPr lang="en-US" sz="1200" b="1" dirty="0" smtClean="0"/>
              <a:t>Martin Luther King</a:t>
            </a:r>
            <a:r>
              <a:rPr lang="en-US" sz="1200" b="1" dirty="0"/>
              <a:t>	</a:t>
            </a:r>
            <a:r>
              <a:rPr lang="en-US" sz="1200" b="1" dirty="0" smtClean="0"/>
              <a:t>B</a:t>
            </a:r>
            <a:r>
              <a:rPr lang="en-US" sz="1200" b="1" dirty="0"/>
              <a:t>. </a:t>
            </a:r>
            <a:r>
              <a:rPr lang="en-US" sz="1200" b="1" dirty="0" smtClean="0"/>
              <a:t>W.E.B. Dubois</a:t>
            </a:r>
            <a:r>
              <a:rPr lang="en-US" sz="1200" dirty="0" smtClean="0"/>
              <a:t>	C</a:t>
            </a:r>
            <a:r>
              <a:rPr lang="en-US" sz="1200" dirty="0"/>
              <a:t>. </a:t>
            </a:r>
            <a:r>
              <a:rPr lang="en-US" sz="1200" dirty="0" smtClean="0"/>
              <a:t>Langston Hughes	D</a:t>
            </a:r>
            <a:r>
              <a:rPr lang="en-US" sz="1200" dirty="0"/>
              <a:t>. </a:t>
            </a:r>
            <a:r>
              <a:rPr lang="en-US" sz="1200" dirty="0" smtClean="0"/>
              <a:t>Louis Armstrong</a:t>
            </a:r>
            <a:endParaRPr lang="en-US" sz="1200" dirty="0"/>
          </a:p>
          <a:p>
            <a:pPr marL="0" indent="0">
              <a:lnSpc>
                <a:spcPct val="100000"/>
              </a:lnSpc>
              <a:spcBef>
                <a:spcPts val="0"/>
              </a:spcBef>
              <a:buNone/>
            </a:pPr>
            <a:endParaRPr lang="en-US" sz="1200" dirty="0"/>
          </a:p>
          <a:p>
            <a:pPr marL="0" indent="0">
              <a:lnSpc>
                <a:spcPct val="100000"/>
              </a:lnSpc>
              <a:spcBef>
                <a:spcPts val="0"/>
              </a:spcBef>
              <a:buNone/>
            </a:pPr>
            <a:r>
              <a:rPr lang="en-US" sz="1200" dirty="0"/>
              <a:t>_____ </a:t>
            </a:r>
            <a:r>
              <a:rPr lang="en-US" sz="1200" dirty="0" smtClean="0"/>
              <a:t>36. The Cotton Club and the Apollo theater were two popular nightclubs in ___________________?</a:t>
            </a:r>
            <a:endParaRPr lang="en-US" sz="1200" dirty="0"/>
          </a:p>
          <a:p>
            <a:pPr marL="0" indent="0">
              <a:lnSpc>
                <a:spcPct val="100000"/>
              </a:lnSpc>
              <a:spcBef>
                <a:spcPts val="0"/>
              </a:spcBef>
              <a:buNone/>
            </a:pPr>
            <a:r>
              <a:rPr lang="en-US" sz="1200" dirty="0"/>
              <a:t>	A. </a:t>
            </a:r>
            <a:r>
              <a:rPr lang="en-US" sz="1200" dirty="0" smtClean="0"/>
              <a:t>Atlanta	</a:t>
            </a:r>
            <a:r>
              <a:rPr lang="en-US" sz="1200" dirty="0"/>
              <a:t>	B. </a:t>
            </a:r>
            <a:r>
              <a:rPr lang="en-US" sz="1200" dirty="0" smtClean="0"/>
              <a:t>Chicago	</a:t>
            </a:r>
            <a:r>
              <a:rPr lang="en-US" sz="1200" dirty="0"/>
              <a:t>	</a:t>
            </a:r>
            <a:r>
              <a:rPr lang="en-US" sz="1200" b="1" dirty="0"/>
              <a:t>C. </a:t>
            </a:r>
            <a:r>
              <a:rPr lang="en-US" sz="1200" b="1" dirty="0" smtClean="0"/>
              <a:t>Harlem	</a:t>
            </a:r>
            <a:r>
              <a:rPr lang="en-US" sz="1200" b="1" dirty="0"/>
              <a:t>	D. </a:t>
            </a:r>
            <a:r>
              <a:rPr lang="en-US" sz="1200" b="1" dirty="0" smtClean="0"/>
              <a:t>Brooklyn</a:t>
            </a:r>
            <a:endParaRPr lang="en-US" sz="1200" b="1" dirty="0"/>
          </a:p>
          <a:p>
            <a:pPr marL="0" indent="0">
              <a:lnSpc>
                <a:spcPct val="100000"/>
              </a:lnSpc>
              <a:spcBef>
                <a:spcPts val="0"/>
              </a:spcBef>
              <a:buNone/>
            </a:pPr>
            <a:endParaRPr lang="en-US" sz="1200" dirty="0" smtClean="0"/>
          </a:p>
        </p:txBody>
      </p:sp>
    </p:spTree>
    <p:extLst>
      <p:ext uri="{BB962C8B-B14F-4D97-AF65-F5344CB8AC3E}">
        <p14:creationId xmlns:p14="http://schemas.microsoft.com/office/powerpoint/2010/main" val="145894424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r>
              <a:rPr lang="en-US" sz="1400" b="1" dirty="0"/>
              <a:t>Short answers: Each question is worth 6points</a:t>
            </a:r>
          </a:p>
          <a:p>
            <a:pPr marL="0" indent="0">
              <a:buNone/>
            </a:pPr>
            <a:r>
              <a:rPr lang="en-US" sz="1400" b="1" dirty="0" smtClean="0"/>
              <a:t>ANSWER ONLY ONE OF THE FOLLOWING QUESTIONS</a:t>
            </a:r>
            <a:endParaRPr lang="en-US" sz="1400" b="1" dirty="0"/>
          </a:p>
          <a:p>
            <a:pPr marL="0" indent="0">
              <a:buNone/>
            </a:pPr>
            <a:r>
              <a:rPr lang="en-US" sz="1200" dirty="0"/>
              <a:t>37. Briefly explain Henry Ford’s contribution  to American society.</a:t>
            </a:r>
          </a:p>
          <a:p>
            <a:pPr marL="0" indent="0">
              <a:buNone/>
            </a:pPr>
            <a:r>
              <a:rPr lang="en-US" sz="1200" dirty="0"/>
              <a:t>Include the following: Ford Motor Co, assembly line, the Model T, how autos changed America.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r>
              <a:rPr lang="en-US" sz="1200" dirty="0"/>
              <a:t>38. Briefly explain how and why Prohibition started and the effects that it caused:</a:t>
            </a:r>
          </a:p>
          <a:p>
            <a:pPr marL="0" indent="0">
              <a:buNone/>
            </a:pPr>
            <a:r>
              <a:rPr lang="en-US" sz="1200" dirty="0"/>
              <a:t>Include the following: Purpose of Temperance Movement, 18</a:t>
            </a:r>
            <a:r>
              <a:rPr lang="en-US" sz="1200" baseline="30000" dirty="0"/>
              <a:t>th</a:t>
            </a:r>
            <a:r>
              <a:rPr lang="en-US" sz="1200" dirty="0"/>
              <a:t> Amendment, organized crime, speakeasies, moonshining, bootlegging, Al Capone,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r>
              <a:rPr lang="en-US" sz="1200" dirty="0"/>
              <a:t>39. Briefly explain the struggles of the African-Americans in the early 1900’s and 1920’s:</a:t>
            </a:r>
          </a:p>
          <a:p>
            <a:pPr marL="0" indent="0">
              <a:buNone/>
            </a:pPr>
            <a:r>
              <a:rPr lang="en-US" sz="1200" dirty="0"/>
              <a:t>Include the following: The Great Migration (why it happened), what was Harlem?, Harlem Renaissance, Langston Hughes, NAACP, W.E.B. DuBois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1186998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7231630" cy="6858000"/>
          </a:xfrm>
        </p:spPr>
        <p:txBody>
          <a:bodyPr>
            <a:normAutofit fontScale="92500" lnSpcReduction="10000"/>
          </a:bodyPr>
          <a:lstStyle/>
          <a:p>
            <a:r>
              <a:rPr lang="en-US" b="1" dirty="0"/>
              <a:t>Thomas </a:t>
            </a:r>
            <a:r>
              <a:rPr lang="en-US" b="1" dirty="0" smtClean="0"/>
              <a:t>Edison – famous US inventor</a:t>
            </a:r>
          </a:p>
          <a:p>
            <a:r>
              <a:rPr lang="en-US" dirty="0">
                <a:solidFill>
                  <a:schemeClr val="bg1">
                    <a:lumMod val="65000"/>
                  </a:schemeClr>
                </a:solidFill>
              </a:rPr>
              <a:t>N</a:t>
            </a:r>
            <a:r>
              <a:rPr lang="en-US" dirty="0" smtClean="0">
                <a:solidFill>
                  <a:schemeClr val="bg1">
                    <a:lumMod val="65000"/>
                  </a:schemeClr>
                </a:solidFill>
              </a:rPr>
              <a:t>ickname - Wizard of Menlo Park</a:t>
            </a:r>
          </a:p>
          <a:p>
            <a:r>
              <a:rPr lang="en-US" b="1" u="sng" dirty="0"/>
              <a:t>Menlo Park </a:t>
            </a:r>
            <a:r>
              <a:rPr lang="en-US" b="1" dirty="0"/>
              <a:t>– Edison’s research laboratory in NJ</a:t>
            </a:r>
          </a:p>
          <a:p>
            <a:r>
              <a:rPr lang="en-US" b="1" dirty="0" smtClean="0"/>
              <a:t>Held over 1,000 patents</a:t>
            </a:r>
          </a:p>
          <a:p>
            <a:r>
              <a:rPr lang="en-US" sz="2400" dirty="0" smtClean="0">
                <a:solidFill>
                  <a:schemeClr val="bg1">
                    <a:lumMod val="65000"/>
                  </a:schemeClr>
                </a:solidFill>
              </a:rPr>
              <a:t>Edison employed many brilliant men who did much of the research towards the final invention, but Edison still gets the credit.</a:t>
            </a:r>
          </a:p>
          <a:p>
            <a:r>
              <a:rPr lang="en-US" b="1" dirty="0"/>
              <a:t>M</a:t>
            </a:r>
            <a:r>
              <a:rPr lang="en-US" b="1" dirty="0" smtClean="0"/>
              <a:t>ost </a:t>
            </a:r>
            <a:r>
              <a:rPr lang="en-US" b="1" dirty="0"/>
              <a:t>famous </a:t>
            </a:r>
            <a:r>
              <a:rPr lang="en-US" b="1" dirty="0" smtClean="0"/>
              <a:t>inventions:</a:t>
            </a:r>
          </a:p>
          <a:p>
            <a:pPr lvl="1"/>
            <a:r>
              <a:rPr lang="en-US" sz="3000" b="1" dirty="0"/>
              <a:t>Light </a:t>
            </a:r>
            <a:r>
              <a:rPr lang="en-US" sz="3000" b="1" dirty="0" smtClean="0"/>
              <a:t>bulb** </a:t>
            </a:r>
            <a:r>
              <a:rPr lang="en-US" dirty="0">
                <a:solidFill>
                  <a:schemeClr val="bg1">
                    <a:lumMod val="65000"/>
                  </a:schemeClr>
                </a:solidFill>
              </a:rPr>
              <a:t>(best version)</a:t>
            </a:r>
          </a:p>
          <a:p>
            <a:pPr lvl="1"/>
            <a:r>
              <a:rPr lang="en-US" sz="3000" b="1" dirty="0" smtClean="0"/>
              <a:t>Phonograph</a:t>
            </a:r>
          </a:p>
          <a:p>
            <a:pPr lvl="1"/>
            <a:r>
              <a:rPr lang="en-US" sz="3000" b="1" dirty="0"/>
              <a:t>M</a:t>
            </a:r>
            <a:r>
              <a:rPr lang="en-US" sz="3000" b="1" dirty="0" smtClean="0"/>
              <a:t>otion </a:t>
            </a:r>
            <a:r>
              <a:rPr lang="en-US" sz="3000" b="1" dirty="0"/>
              <a:t>picture </a:t>
            </a:r>
            <a:r>
              <a:rPr lang="en-US" sz="3000" b="1" dirty="0" smtClean="0"/>
              <a:t>cameras** </a:t>
            </a:r>
            <a:r>
              <a:rPr lang="en-US" sz="2200" dirty="0" smtClean="0">
                <a:solidFill>
                  <a:schemeClr val="bg1">
                    <a:lumMod val="65000"/>
                  </a:schemeClr>
                </a:solidFill>
              </a:rPr>
              <a:t>(improved </a:t>
            </a:r>
            <a:r>
              <a:rPr lang="en-US" sz="2200" dirty="0">
                <a:solidFill>
                  <a:schemeClr val="bg1">
                    <a:lumMod val="65000"/>
                  </a:schemeClr>
                </a:solidFill>
              </a:rPr>
              <a:t>version</a:t>
            </a:r>
            <a:r>
              <a:rPr lang="en-US" sz="2200" dirty="0" smtClean="0">
                <a:solidFill>
                  <a:schemeClr val="bg1">
                    <a:lumMod val="65000"/>
                  </a:schemeClr>
                </a:solidFill>
              </a:rPr>
              <a:t>)</a:t>
            </a:r>
            <a:endParaRPr lang="en-US" sz="2200" b="1" dirty="0" smtClean="0"/>
          </a:p>
          <a:p>
            <a:pPr lvl="1"/>
            <a:r>
              <a:rPr lang="en-US" sz="3000" b="1" dirty="0"/>
              <a:t>S</a:t>
            </a:r>
            <a:r>
              <a:rPr lang="en-US" sz="3000" b="1" dirty="0" smtClean="0"/>
              <a:t>tock ticker** </a:t>
            </a:r>
            <a:r>
              <a:rPr lang="en-US" dirty="0">
                <a:solidFill>
                  <a:schemeClr val="bg1">
                    <a:lumMod val="65000"/>
                  </a:schemeClr>
                </a:solidFill>
              </a:rPr>
              <a:t>(much improved version</a:t>
            </a:r>
            <a:r>
              <a:rPr lang="en-US" dirty="0" smtClean="0">
                <a:solidFill>
                  <a:schemeClr val="bg1">
                    <a:lumMod val="65000"/>
                  </a:schemeClr>
                </a:solidFill>
              </a:rPr>
              <a:t>)</a:t>
            </a:r>
            <a:endParaRPr lang="en-US" b="1" dirty="0" smtClean="0">
              <a:solidFill>
                <a:schemeClr val="bg1">
                  <a:lumMod val="65000"/>
                </a:schemeClr>
              </a:solidFill>
            </a:endParaRPr>
          </a:p>
          <a:p>
            <a:pPr lvl="1"/>
            <a:r>
              <a:rPr lang="en-US" sz="3000" b="1" dirty="0" smtClean="0"/>
              <a:t>Typewriter**</a:t>
            </a:r>
            <a:r>
              <a:rPr lang="en-US" sz="3000" dirty="0" smtClean="0"/>
              <a:t> </a:t>
            </a:r>
            <a:r>
              <a:rPr lang="en-US" dirty="0" smtClean="0">
                <a:solidFill>
                  <a:schemeClr val="bg1">
                    <a:lumMod val="65000"/>
                  </a:schemeClr>
                </a:solidFill>
              </a:rPr>
              <a:t>(much improved version)</a:t>
            </a:r>
          </a:p>
          <a:p>
            <a:endParaRPr lang="en-US" dirty="0" smtClean="0"/>
          </a:p>
          <a:p>
            <a:endParaRPr lang="en-US" dirty="0" smtClean="0"/>
          </a:p>
          <a:p>
            <a:r>
              <a:rPr lang="en-US" sz="1400" dirty="0">
                <a:hlinkClick r:id="rId2"/>
              </a:rPr>
              <a:t>http://</a:t>
            </a:r>
            <a:r>
              <a:rPr lang="en-US" sz="1400" dirty="0" smtClean="0">
                <a:hlinkClick r:id="rId2"/>
              </a:rPr>
              <a:t>www.history.com/topics/inventions/thomas-edison</a:t>
            </a:r>
            <a:r>
              <a:rPr lang="en-US" sz="1400" dirty="0" smtClean="0"/>
              <a:t>  (2:51)</a:t>
            </a:r>
            <a:endParaRPr lang="en-US" sz="1400" dirty="0"/>
          </a:p>
        </p:txBody>
      </p:sp>
      <p:pic>
        <p:nvPicPr>
          <p:cNvPr id="7" name="Picture 6"/>
          <p:cNvPicPr>
            <a:picLocks noChangeAspect="1"/>
          </p:cNvPicPr>
          <p:nvPr/>
        </p:nvPicPr>
        <p:blipFill rotWithShape="1">
          <a:blip r:embed="rId3"/>
          <a:srcRect l="5431" t="15234" r="1505" b="1318"/>
          <a:stretch/>
        </p:blipFill>
        <p:spPr>
          <a:xfrm>
            <a:off x="9975925" y="2258523"/>
            <a:ext cx="2216075" cy="2495775"/>
          </a:xfrm>
          <a:prstGeom prst="rect">
            <a:avLst/>
          </a:prstGeom>
        </p:spPr>
      </p:pic>
      <p:pic>
        <p:nvPicPr>
          <p:cNvPr id="8" name="Picture 7"/>
          <p:cNvPicPr>
            <a:picLocks noChangeAspect="1"/>
          </p:cNvPicPr>
          <p:nvPr/>
        </p:nvPicPr>
        <p:blipFill>
          <a:blip r:embed="rId4"/>
          <a:stretch>
            <a:fillRect/>
          </a:stretch>
        </p:blipFill>
        <p:spPr>
          <a:xfrm>
            <a:off x="10370372" y="39451"/>
            <a:ext cx="1821628" cy="1785852"/>
          </a:xfrm>
          <a:prstGeom prst="rect">
            <a:avLst/>
          </a:prstGeom>
        </p:spPr>
      </p:pic>
      <p:pic>
        <p:nvPicPr>
          <p:cNvPr id="9" name="Picture 8"/>
          <p:cNvPicPr>
            <a:picLocks noChangeAspect="1"/>
          </p:cNvPicPr>
          <p:nvPr/>
        </p:nvPicPr>
        <p:blipFill>
          <a:blip r:embed="rId5"/>
          <a:stretch>
            <a:fillRect/>
          </a:stretch>
        </p:blipFill>
        <p:spPr>
          <a:xfrm>
            <a:off x="9974915" y="5199662"/>
            <a:ext cx="2216075" cy="1658338"/>
          </a:xfrm>
          <a:prstGeom prst="rect">
            <a:avLst/>
          </a:prstGeom>
        </p:spPr>
      </p:pic>
      <p:pic>
        <p:nvPicPr>
          <p:cNvPr id="10" name="Picture 9"/>
          <p:cNvPicPr>
            <a:picLocks noChangeAspect="1"/>
          </p:cNvPicPr>
          <p:nvPr/>
        </p:nvPicPr>
        <p:blipFill rotWithShape="1">
          <a:blip r:embed="rId6"/>
          <a:srcRect l="18380" b="14070"/>
          <a:stretch/>
        </p:blipFill>
        <p:spPr>
          <a:xfrm>
            <a:off x="7231630" y="2258523"/>
            <a:ext cx="2279779" cy="1958005"/>
          </a:xfrm>
          <a:prstGeom prst="rect">
            <a:avLst/>
          </a:prstGeom>
        </p:spPr>
      </p:pic>
      <p:pic>
        <p:nvPicPr>
          <p:cNvPr id="11" name="Picture 10"/>
          <p:cNvPicPr>
            <a:picLocks noChangeAspect="1"/>
          </p:cNvPicPr>
          <p:nvPr/>
        </p:nvPicPr>
        <p:blipFill>
          <a:blip r:embed="rId7"/>
          <a:stretch>
            <a:fillRect/>
          </a:stretch>
        </p:blipFill>
        <p:spPr>
          <a:xfrm>
            <a:off x="7576698" y="4382541"/>
            <a:ext cx="1589641" cy="2475459"/>
          </a:xfrm>
          <a:prstGeom prst="rect">
            <a:avLst/>
          </a:prstGeom>
        </p:spPr>
      </p:pic>
      <p:pic>
        <p:nvPicPr>
          <p:cNvPr id="12" name="Picture 11"/>
          <p:cNvPicPr>
            <a:picLocks noChangeAspect="1"/>
          </p:cNvPicPr>
          <p:nvPr/>
        </p:nvPicPr>
        <p:blipFill>
          <a:blip r:embed="rId8"/>
          <a:stretch>
            <a:fillRect/>
          </a:stretch>
        </p:blipFill>
        <p:spPr>
          <a:xfrm>
            <a:off x="7231630" y="0"/>
            <a:ext cx="2296701" cy="2043953"/>
          </a:xfrm>
          <a:prstGeom prst="rect">
            <a:avLst/>
          </a:prstGeom>
        </p:spPr>
      </p:pic>
    </p:spTree>
    <p:extLst>
      <p:ext uri="{BB962C8B-B14F-4D97-AF65-F5344CB8AC3E}">
        <p14:creationId xmlns:p14="http://schemas.microsoft.com/office/powerpoint/2010/main" val="12160504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9372" y="0"/>
            <a:ext cx="10515600" cy="614855"/>
          </a:xfrm>
        </p:spPr>
        <p:txBody>
          <a:bodyPr>
            <a:normAutofit fontScale="90000"/>
          </a:bodyPr>
          <a:lstStyle/>
          <a:p>
            <a:r>
              <a:rPr lang="en-US" dirty="0" smtClean="0"/>
              <a:t>Open ended questions</a:t>
            </a:r>
            <a:endParaRPr lang="en-US" dirty="0"/>
          </a:p>
        </p:txBody>
      </p:sp>
      <p:sp>
        <p:nvSpPr>
          <p:cNvPr id="6" name="Content Placeholder 5"/>
          <p:cNvSpPr>
            <a:spLocks noGrp="1"/>
          </p:cNvSpPr>
          <p:nvPr>
            <p:ph idx="1"/>
          </p:nvPr>
        </p:nvSpPr>
        <p:spPr>
          <a:xfrm>
            <a:off x="-110359" y="788276"/>
            <a:ext cx="12060621" cy="6069723"/>
          </a:xfrm>
        </p:spPr>
        <p:txBody>
          <a:bodyPr/>
          <a:lstStyle/>
          <a:p>
            <a:pPr marL="514350" indent="-514350">
              <a:buFont typeface="+mj-lt"/>
              <a:buAutoNum type="arabicPeriod"/>
            </a:pPr>
            <a:r>
              <a:rPr lang="en-US" sz="3600" b="1" u="sng" dirty="0" smtClean="0"/>
              <a:t>Henry Ford </a:t>
            </a:r>
            <a:r>
              <a:rPr lang="en-US" sz="3600" dirty="0" smtClean="0"/>
              <a:t>- Ford Motor Co, assembly line, Model T, how autos changed America.</a:t>
            </a:r>
          </a:p>
          <a:p>
            <a:pPr marL="514350" indent="-514350">
              <a:buFont typeface="+mj-lt"/>
              <a:buAutoNum type="arabicPeriod"/>
            </a:pPr>
            <a:r>
              <a:rPr lang="en-US" sz="3600" b="1" u="sng" dirty="0" smtClean="0"/>
              <a:t>Prohibition</a:t>
            </a:r>
            <a:r>
              <a:rPr lang="en-US" sz="3600" dirty="0" smtClean="0"/>
              <a:t> – Purpose of Temperance Movement, 18</a:t>
            </a:r>
            <a:r>
              <a:rPr lang="en-US" sz="3600" baseline="30000" dirty="0" smtClean="0"/>
              <a:t>th</a:t>
            </a:r>
            <a:r>
              <a:rPr lang="en-US" sz="3600" dirty="0" smtClean="0"/>
              <a:t> Amendment, organized crime, speakeasies, bootlegging, Al Capone</a:t>
            </a:r>
          </a:p>
          <a:p>
            <a:pPr marL="514350" indent="-514350">
              <a:buFont typeface="+mj-lt"/>
              <a:buAutoNum type="arabicPeriod"/>
            </a:pPr>
            <a:r>
              <a:rPr lang="en-US" sz="3600" b="1" u="sng" dirty="0" smtClean="0"/>
              <a:t>African Americans </a:t>
            </a:r>
            <a:r>
              <a:rPr lang="en-US" sz="3600" dirty="0" smtClean="0"/>
              <a:t>– Great Migration (why?), Harlem, Harlem Renaissance, NAACP</a:t>
            </a:r>
          </a:p>
          <a:p>
            <a:pPr marL="971550" lvl="1" indent="-514350">
              <a:buFont typeface="+mj-lt"/>
              <a:buAutoNum type="arabicPeriod"/>
            </a:pPr>
            <a:endParaRPr lang="en-US" dirty="0"/>
          </a:p>
        </p:txBody>
      </p:sp>
    </p:spTree>
    <p:extLst>
      <p:ext uri="{BB962C8B-B14F-4D97-AF65-F5344CB8AC3E}">
        <p14:creationId xmlns:p14="http://schemas.microsoft.com/office/powerpoint/2010/main" val="422383955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lumMod val="75000"/>
                  </a:schemeClr>
                </a:solidFill>
              </a:rPr>
              <a:t>Homework Sheets</a:t>
            </a:r>
            <a:endParaRPr lang="en-US" b="1" dirty="0">
              <a:solidFill>
                <a:schemeClr val="bg1">
                  <a:lumMod val="75000"/>
                </a:schemeClr>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850003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536" b="25620"/>
          <a:stretch/>
        </p:blipFill>
        <p:spPr bwMode="auto">
          <a:xfrm>
            <a:off x="9880269" y="0"/>
            <a:ext cx="2208811" cy="2342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2410691" cy="2331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10690" y="773700"/>
            <a:ext cx="7469579" cy="1569660"/>
          </a:xfrm>
          <a:prstGeom prst="rect">
            <a:avLst/>
          </a:prstGeom>
        </p:spPr>
        <p:txBody>
          <a:bodyPr wrap="square">
            <a:spAutoFit/>
          </a:bodyPr>
          <a:lstStyle/>
          <a:p>
            <a:pPr fontAlgn="base"/>
            <a:r>
              <a:rPr lang="en-US" sz="1200" b="1" dirty="0"/>
              <a:t>Leading up to Prohibition</a:t>
            </a:r>
            <a:endParaRPr lang="en-US" sz="1200" dirty="0"/>
          </a:p>
          <a:p>
            <a:pPr fontAlgn="base"/>
            <a:r>
              <a:rPr lang="en-US" sz="1200" dirty="0"/>
              <a:t>Temperance </a:t>
            </a:r>
            <a:r>
              <a:rPr lang="en-US" sz="1200" dirty="0" smtClean="0"/>
              <a:t>movement was </a:t>
            </a:r>
            <a:r>
              <a:rPr lang="en-US" sz="1200" dirty="0"/>
              <a:t>a social movement urging personal moderation </a:t>
            </a:r>
            <a:r>
              <a:rPr lang="en-US" sz="1200" dirty="0" smtClean="0"/>
              <a:t>of the </a:t>
            </a:r>
            <a:r>
              <a:rPr lang="en-US" sz="1200" dirty="0"/>
              <a:t>consumption of </a:t>
            </a:r>
            <a:r>
              <a:rPr lang="en-US" sz="1200" dirty="0" smtClean="0"/>
              <a:t>alcohol. </a:t>
            </a:r>
            <a:r>
              <a:rPr lang="en-US" sz="1200" dirty="0"/>
              <a:t> </a:t>
            </a:r>
            <a:r>
              <a:rPr lang="en-US" sz="1200" dirty="0" smtClean="0"/>
              <a:t>The movement first </a:t>
            </a:r>
            <a:r>
              <a:rPr lang="en-US" sz="1200" dirty="0"/>
              <a:t>became organized in the 1840's by religious </a:t>
            </a:r>
            <a:r>
              <a:rPr lang="en-US" sz="1200" dirty="0" smtClean="0"/>
              <a:t>groups, </a:t>
            </a:r>
            <a:r>
              <a:rPr lang="en-US" sz="1200" dirty="0"/>
              <a:t>primarily Methodists. This initial campaign started out strong and made a small amount of progress throughout the 1850's but shortly thereafter lost strength.</a:t>
            </a:r>
          </a:p>
          <a:p>
            <a:pPr fontAlgn="base"/>
            <a:r>
              <a:rPr lang="en-US" sz="1200" dirty="0"/>
              <a:t>The </a:t>
            </a:r>
            <a:r>
              <a:rPr lang="en-US" sz="1200" dirty="0" smtClean="0"/>
              <a:t>Temperance movement </a:t>
            </a:r>
            <a:r>
              <a:rPr lang="en-US" sz="1200" dirty="0"/>
              <a:t>saw a revival in the 1880's due to the increased campaigning of the Woman's Christian Temperance Union </a:t>
            </a:r>
            <a:r>
              <a:rPr lang="en-US" sz="1200" dirty="0" smtClean="0"/>
              <a:t>(1874</a:t>
            </a:r>
            <a:r>
              <a:rPr lang="en-US" sz="1200" dirty="0"/>
              <a:t>) and the Prohibition Party </a:t>
            </a:r>
            <a:r>
              <a:rPr lang="en-US" sz="1200" dirty="0" smtClean="0"/>
              <a:t>(1869</a:t>
            </a:r>
            <a:r>
              <a:rPr lang="en-US" sz="1200" dirty="0"/>
              <a:t>). In 1893 the Anti-Saloon League was established and these three influential groups were the primary advocates for the eventual passage of the 18th Amendment to the United States Constitution</a:t>
            </a:r>
            <a:r>
              <a:rPr lang="en-US" sz="1200" dirty="0" smtClean="0"/>
              <a:t>.</a:t>
            </a:r>
            <a:endParaRPr lang="en-US" sz="1200" dirty="0"/>
          </a:p>
        </p:txBody>
      </p:sp>
      <p:sp>
        <p:nvSpPr>
          <p:cNvPr id="8" name="Content Placeholder 7"/>
          <p:cNvSpPr>
            <a:spLocks noGrp="1"/>
          </p:cNvSpPr>
          <p:nvPr>
            <p:ph idx="1"/>
          </p:nvPr>
        </p:nvSpPr>
        <p:spPr>
          <a:xfrm>
            <a:off x="0" y="2342185"/>
            <a:ext cx="12192000" cy="4515814"/>
          </a:xfrm>
        </p:spPr>
        <p:txBody>
          <a:bodyPr>
            <a:normAutofit/>
          </a:bodyPr>
          <a:lstStyle/>
          <a:p>
            <a:pPr marL="0" indent="0" fontAlgn="base">
              <a:buNone/>
            </a:pPr>
            <a:r>
              <a:rPr lang="en-US" sz="1200" dirty="0"/>
              <a:t>After the turn of the century, states and counties throughout the U.S. began passing local alcohol prohibition laws. Most of these early laws were passed in the rural South and stemmed from the concern of the behavior of those who drank as well as the culture of certain growing populations within the country, particularly the European immigrants.</a:t>
            </a:r>
          </a:p>
          <a:p>
            <a:pPr marL="0" indent="0" fontAlgn="base">
              <a:buNone/>
            </a:pPr>
            <a:r>
              <a:rPr lang="en-US" sz="1200" dirty="0"/>
              <a:t>The first World War added fuel to the dry movement's fire as the belief spread that the brewing and distilling industries were diverting precious grain, molasses and labor from wartime production. Beer took the biggest hit due to anti-German sentiment and names like </a:t>
            </a:r>
            <a:r>
              <a:rPr lang="en-US" sz="1200" dirty="0" smtClean="0"/>
              <a:t>Pabst and Schlitz reminded </a:t>
            </a:r>
            <a:r>
              <a:rPr lang="en-US" sz="1200" dirty="0"/>
              <a:t>people of the enemy American soldiers were fighting </a:t>
            </a:r>
            <a:r>
              <a:rPr lang="en-US" sz="1200" dirty="0" smtClean="0"/>
              <a:t>overseas.</a:t>
            </a:r>
          </a:p>
          <a:p>
            <a:pPr marL="0" indent="0" fontAlgn="base">
              <a:buNone/>
            </a:pPr>
            <a:r>
              <a:rPr lang="en-US" sz="1200" dirty="0" smtClean="0"/>
              <a:t>On </a:t>
            </a:r>
            <a:r>
              <a:rPr lang="en-US" sz="1200" dirty="0"/>
              <a:t>the other side of the coin, the industry itself was bringing about its own demise and fueling the fire of the prohibitionists. Shortly before the turn of the century the brewing industry saw a boom due to new technology that increased distribution and provided cold beer through mechanized refrigeration. Pabst, </a:t>
            </a:r>
            <a:r>
              <a:rPr lang="en-US" sz="1200" dirty="0" err="1"/>
              <a:t>Annheuser</a:t>
            </a:r>
            <a:r>
              <a:rPr lang="en-US" sz="1200" dirty="0"/>
              <a:t> Busch and other brewers sought to increase their market by inundating the American cityscape with saloons. To sell beer and whiskey by the glass as opposed to by the bottle increased profits and the companies took hold of this logic by starting their own saloons, paying saloonkeepers to stock only their beer and punishing uncooperative keepers by offering their best bartenders an establishment of their own next door that would sell the brewer's brand exclusively.</a:t>
            </a:r>
          </a:p>
          <a:p>
            <a:pPr marL="0" indent="0" fontAlgn="base">
              <a:buNone/>
            </a:pPr>
            <a:r>
              <a:rPr lang="en-US" sz="1200" dirty="0"/>
              <a:t>This line of thinking was so out of control that at one time there was one saloon for every 150-200 </a:t>
            </a:r>
            <a:r>
              <a:rPr lang="en-US" sz="1200" dirty="0" smtClean="0"/>
              <a:t>people.  </a:t>
            </a:r>
            <a:r>
              <a:rPr lang="en-US" sz="1200" dirty="0"/>
              <a:t>These "unrespectable" establishments were often dirty and the competition for customers was growing. Saloonkeepers would try to lure patrons, particularly young men, by offering free lunches, gambling, cockfighting, prostitution and other "immoral" activities and services in their establishments.</a:t>
            </a:r>
          </a:p>
          <a:p>
            <a:pPr marL="0" indent="0" fontAlgn="base">
              <a:buNone/>
            </a:pPr>
            <a:r>
              <a:rPr lang="en-US" sz="1200" dirty="0"/>
              <a:t>The 18th Amendment to the United States Constitution was ratified by 36 states on January 16, 1919, and took affect one year later, beginning the era of </a:t>
            </a:r>
            <a:r>
              <a:rPr lang="en-US" sz="1200" dirty="0" smtClean="0"/>
              <a:t>prohibition.  The </a:t>
            </a:r>
            <a:r>
              <a:rPr lang="en-US" sz="1200" dirty="0"/>
              <a:t>first section of </a:t>
            </a:r>
            <a:r>
              <a:rPr lang="en-US" sz="1200" dirty="0" smtClean="0"/>
              <a:t>the amendment </a:t>
            </a:r>
            <a:r>
              <a:rPr lang="en-US" sz="1200" dirty="0"/>
              <a:t>reads</a:t>
            </a:r>
            <a:r>
              <a:rPr lang="en-US" sz="1200" dirty="0" smtClean="0"/>
              <a:t>:   </a:t>
            </a:r>
            <a:r>
              <a:rPr lang="en-US" sz="1200" i="1" dirty="0" smtClean="0"/>
              <a:t>“</a:t>
            </a:r>
            <a:r>
              <a:rPr lang="en-US" sz="1200" i="1" dirty="0"/>
              <a:t>After one year from the ratification of this article the manufacture, sale, or transportation of intoxicating liquors within, the importation thereof into, or the exportation thereof from the United States and all territory subject to the jurisdiction thereof for beverage purposes is hereby prohibited.”</a:t>
            </a:r>
            <a:endParaRPr lang="en-US" sz="1200" dirty="0"/>
          </a:p>
          <a:p>
            <a:pPr marL="0" indent="0" fontAlgn="base">
              <a:buNone/>
            </a:pPr>
            <a:r>
              <a:rPr lang="en-US" sz="1200" dirty="0"/>
              <a:t>Essentially, the 18th Amendment took the business licenses away from every brewer, distiller, vintner, wholesaler and retailer of alcoholic beverages in the United States in an attempt to reform an “unrespectable” segment of the population. Three months before it was to take effect, the Volstead Act, otherwise known as the National Prohibition Act of 1919, was passed and gave power to the </a:t>
            </a:r>
            <a:r>
              <a:rPr lang="en-US" sz="1200" i="1" dirty="0"/>
              <a:t>“Commissioner of Internal Revenue, his assistants, agents, and inspectors”</a:t>
            </a:r>
            <a:r>
              <a:rPr lang="en-US" sz="1200" dirty="0"/>
              <a:t> to enforce the 18th Amendment. The 18th Amendment is the only constitutional amendment that was repealed by another amendment (the 21st Amendment).</a:t>
            </a:r>
          </a:p>
          <a:p>
            <a:pPr marL="0" indent="0" fontAlgn="base">
              <a:buNone/>
            </a:pPr>
            <a:r>
              <a:rPr lang="en-US" sz="1200" dirty="0"/>
              <a:t>While it was illegal to manufacture or distribute </a:t>
            </a:r>
            <a:r>
              <a:rPr lang="en-US" sz="1200" i="1" dirty="0"/>
              <a:t>“beer, wine, or other intoxicating malt or vinous liquors”</a:t>
            </a:r>
            <a:r>
              <a:rPr lang="en-US" sz="1200" dirty="0"/>
              <a:t> it was not illegal to possess it for personal use. The provision allowed Americans to possess alcohol in their homes and partake with family and guests as long as it stayed inside and was not distributed, traded or even given away to anyone outside the home</a:t>
            </a:r>
            <a:r>
              <a:rPr lang="en-US" sz="1200" dirty="0" smtClean="0"/>
              <a:t>.</a:t>
            </a:r>
            <a:endParaRPr lang="en-US" sz="1200" dirty="0"/>
          </a:p>
        </p:txBody>
      </p:sp>
      <p:sp>
        <p:nvSpPr>
          <p:cNvPr id="9" name="TextBox 8"/>
          <p:cNvSpPr txBox="1"/>
          <p:nvPr/>
        </p:nvSpPr>
        <p:spPr>
          <a:xfrm>
            <a:off x="3930554" y="0"/>
            <a:ext cx="4995081" cy="830997"/>
          </a:xfrm>
          <a:prstGeom prst="rect">
            <a:avLst/>
          </a:prstGeom>
          <a:noFill/>
        </p:spPr>
        <p:txBody>
          <a:bodyPr wrap="square" rtlCol="0">
            <a:spAutoFit/>
          </a:bodyPr>
          <a:lstStyle/>
          <a:p>
            <a:r>
              <a:rPr lang="en-US" sz="4800" b="1" dirty="0" smtClean="0">
                <a:latin typeface="Felix Titling" panose="04060505060202020A04" pitchFamily="82" charset="0"/>
              </a:rPr>
              <a:t>Prohibition</a:t>
            </a:r>
            <a:endParaRPr lang="en-US" sz="4800" b="1" dirty="0">
              <a:latin typeface="Felix Titling" panose="04060505060202020A04" pitchFamily="82" charset="0"/>
            </a:endParaRPr>
          </a:p>
        </p:txBody>
      </p:sp>
    </p:spTree>
    <p:extLst>
      <p:ext uri="{BB962C8B-B14F-4D97-AF65-F5344CB8AC3E}">
        <p14:creationId xmlns:p14="http://schemas.microsoft.com/office/powerpoint/2010/main" val="381314912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5002"/>
            <a:ext cx="12192000" cy="6762997"/>
          </a:xfrm>
        </p:spPr>
        <p:txBody>
          <a:bodyPr>
            <a:normAutofit/>
          </a:bodyPr>
          <a:lstStyle/>
          <a:p>
            <a:pPr marL="0" indent="0" fontAlgn="base">
              <a:buNone/>
            </a:pPr>
            <a:r>
              <a:rPr lang="en-US" sz="1200" dirty="0"/>
              <a:t>Another interesting provision to prohibition was that alcohol was available via a physician’s prescription. For centuries </a:t>
            </a:r>
            <a:r>
              <a:rPr lang="en-US" sz="1200" dirty="0" smtClean="0"/>
              <a:t>liquor had </a:t>
            </a:r>
            <a:r>
              <a:rPr lang="en-US" sz="1200" dirty="0"/>
              <a:t>been used for medicinal purposes, in fact many of the liqueurs we know today were first developed as miracle cures for various ailments. Despite the fact that in 1916 whiskey and brandy were removed from </a:t>
            </a:r>
            <a:r>
              <a:rPr lang="en-US" sz="1200" i="1" dirty="0"/>
              <a:t>The Pharmacopeia of the United States of America</a:t>
            </a:r>
            <a:r>
              <a:rPr lang="en-US" sz="1200" dirty="0"/>
              <a:t> and in 1917 the American Medical Association stated that alcohol </a:t>
            </a:r>
            <a:r>
              <a:rPr lang="en-US" sz="1200" i="1" dirty="0"/>
              <a:t>“…use in therapeutics as a tonic or stimulant or for food has no scientific value…”</a:t>
            </a:r>
            <a:r>
              <a:rPr lang="en-US" sz="1200" dirty="0"/>
              <a:t> and voted in support of prohibition, there was still a belief in liquor's medicinal benefits among many.</a:t>
            </a:r>
          </a:p>
          <a:p>
            <a:pPr marL="0" indent="0" fontAlgn="base">
              <a:buNone/>
            </a:pPr>
            <a:r>
              <a:rPr lang="en-US" sz="1200" dirty="0" smtClean="0"/>
              <a:t>Because </a:t>
            </a:r>
            <a:r>
              <a:rPr lang="en-US" sz="1200" dirty="0"/>
              <a:t>of this established belief that liquor could cure and prevent a variety of ailments, doctors were still able to prescribe liquor to patients on a specially designed government prescription form that could be filled at any pharmacy. When medicinal whiskey stocks were low the government would increase its production. A significant amount of the prescription alcohol supplies were diverted from their intended destinations by bootleggers and corrupt individuals during prohibition.</a:t>
            </a:r>
          </a:p>
          <a:p>
            <a:pPr marL="0" indent="0" fontAlgn="base">
              <a:buNone/>
            </a:pPr>
            <a:r>
              <a:rPr lang="en-US" sz="1200" dirty="0"/>
              <a:t>Churches and clergy had a provision as well, which allowed them to receive wine for sacrament. This also led to corruption, as there are many accounts of people certifying themselves as ministers and rabbis in order to obtain and distribute large quantities of sacramental wine.</a:t>
            </a:r>
          </a:p>
          <a:p>
            <a:pPr marL="0" indent="0" fontAlgn="base">
              <a:buNone/>
            </a:pPr>
            <a:r>
              <a:rPr lang="en-US" sz="1200" dirty="0"/>
              <a:t>Immediately after the 18th Amendment went into effect there was a dramatic decrease in alcohol consumption that made many advocates hopeful that it would be a success. In the early 20’s the consumption rate was 30% lower than it was before prohibition but later in the decade, as illegal supplies increased and a new generation began to ignore the law and reject the attitude of self-sacrifice, more Americans once again decided to indulge. In a sense, prohibition was a success if only for the fact that it took years after repeal before consumption rates reached those of pre-prohibition.</a:t>
            </a:r>
          </a:p>
          <a:p>
            <a:pPr marL="0" indent="0" fontAlgn="base">
              <a:buNone/>
            </a:pPr>
            <a:r>
              <a:rPr lang="en-US" sz="1200" dirty="0"/>
              <a:t>Advocates for prohibition thought that once liquor licenses were revoked reform organizations and churches could persuade the American public not to drink, “liquor traffickers” would not oppose the new law and saloons would disappear. There were two schools of thought amongst prohibitionists.</a:t>
            </a:r>
          </a:p>
          <a:p>
            <a:pPr marL="0" indent="0" fontAlgn="base">
              <a:buNone/>
            </a:pPr>
            <a:r>
              <a:rPr lang="en-US" sz="1200" dirty="0"/>
              <a:t>One group hoped to create educational campaigns and within 30 years American would be a drink free nation, however they never received the support they were looking for. The other group wanted to see vigorous enforcement that would essentially wipe out all alcohol supplies. This group was also disappointed as law enforcement could not get the support of the government they needed for an all-out enforcement campaign. During the depression the funding was not there and with only 1,500 agents nationwide they could not compete with the tens of thousands of individuals who either wanted to drink or wanted to profit from others drinking.</a:t>
            </a:r>
          </a:p>
          <a:p>
            <a:pPr marL="0" indent="0" fontAlgn="base">
              <a:buNone/>
            </a:pPr>
            <a:r>
              <a:rPr lang="en-US" sz="1200" dirty="0"/>
              <a:t>The innovation of Americans to get what they want is evident in the resourcefulness used to obtain alcohol during prohibition. This era saw the rise of the speakeasy, home distiller, bootlegger, rum-runner and many of the gangster myths associated with it.</a:t>
            </a:r>
          </a:p>
          <a:p>
            <a:pPr marL="0" indent="0" fontAlgn="base">
              <a:buNone/>
            </a:pPr>
            <a:r>
              <a:rPr lang="en-US" sz="1200" dirty="0"/>
              <a:t>Many rural Americans began to make their own hooch, ‘near’ beer and corn whiskey. Stills sprung up across the country and many people made a living during the depression, supplying neighbors with their moonshine. The mountains of the Appalachian states are famous for moonshiners and although it was decent enough to drink, the spirits that came out of these stills were often stronger than anything that could have been purchased before prohibition. The moonshine would often be used to fuel the cars and trucks that carried the illegal liquor to their distribution points and the police chases of these transports have become equally famous. With all of the amateur distillers and brewers trying their hand at the craft there are many accounts of things going wrong: stills blowing up, newly bottled beer exploding and alcohol poisoning.</a:t>
            </a:r>
          </a:p>
          <a:p>
            <a:pPr marL="0" indent="0" fontAlgn="base">
              <a:buNone/>
            </a:pPr>
            <a:r>
              <a:rPr lang="en-US" sz="1200" dirty="0"/>
              <a:t>Rum-running also saw a revival as a trade in the United States. Liquor was smuggled in station wagons, trucks and boats from Mexico, Europe, Canada and the Caribbean. The term “The Real McCoy” came out of this era. It’s attributed to Captain William S. McCoy who facilitated most of the rum running via ships during prohibition and would never water down his imports, making his the “real” thing. McCoy, a non-drinker himself, began running rum from the Caribbean into Florida shortly after the beginning of prohibition. One encounter with the Coast Guard shortly thereafter stopped McCoy from completing runs on his own. The innovative McCoy set up a network of smaller ships that would meet his boat just outside U.S. waters and carry his supplies into the country.</a:t>
            </a:r>
          </a:p>
          <a:p>
            <a:pPr marL="0" indent="0">
              <a:buNone/>
            </a:pPr>
            <a:endParaRPr lang="en-US" sz="1200" dirty="0"/>
          </a:p>
        </p:txBody>
      </p:sp>
    </p:spTree>
    <p:extLst>
      <p:ext uri="{BB962C8B-B14F-4D97-AF65-F5344CB8AC3E}">
        <p14:creationId xmlns:p14="http://schemas.microsoft.com/office/powerpoint/2010/main" val="8802753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5002"/>
            <a:ext cx="12192000" cy="6762997"/>
          </a:xfrm>
        </p:spPr>
        <p:txBody>
          <a:bodyPr>
            <a:normAutofit/>
          </a:bodyPr>
          <a:lstStyle/>
          <a:p>
            <a:pPr marL="0" indent="0" fontAlgn="base">
              <a:buNone/>
            </a:pPr>
            <a:r>
              <a:rPr lang="en-US" sz="1200" dirty="0" smtClean="0"/>
              <a:t>Speakeasies </a:t>
            </a:r>
            <a:r>
              <a:rPr lang="en-US" sz="1200" dirty="0"/>
              <a:t>were underground bars that discreetly served patrons liquor, often including food service, live bands and shows. The term speakeasy is said to come from bartenders telling patrons to “speak easy” when ordering so as not to be overheard some 30 years before prohibition. Speakeasies were often unmarked establishments or were behind or underneath legal businesses. Corruption was rampant during the time and although raids were common, owners would bribe police officers to ignore their business or give them notice of when a raid was planned. While the "speakeasy" was often funded by organized crime and could be very elaborate and upscale, the "blind pig" was a dive for the less desirable drinker.</a:t>
            </a:r>
          </a:p>
          <a:p>
            <a:pPr marL="0" indent="0" fontAlgn="base">
              <a:buNone/>
            </a:pPr>
            <a:r>
              <a:rPr lang="en-US" sz="1200" dirty="0"/>
              <a:t>Probably one of the most popular ideas of the time was that the mob held control of the majority of the illegal liquor trafficking. For the most part this is untrue, although in concentrated areas gangsters did run the liquor racket. Chicago was one of those cities where they did control distribution. At the beginning of prohibition the “Outfit” organized all of the local Chicago gangs and split the city and suburbs into areas, each of which would be controlled by a different gang who would handle the liquor sales within their district.</a:t>
            </a:r>
          </a:p>
          <a:p>
            <a:pPr marL="0" indent="0" fontAlgn="base">
              <a:buNone/>
            </a:pPr>
            <a:r>
              <a:rPr lang="en-US" sz="1200" dirty="0"/>
              <a:t>Underground breweries and distilleries were hidden throughout the city. Beer could easily be produced and distributed to meet the demand of the city but because many liquors require aging the stills in Chicago Heights and on Taylor and Division streets could not produce fast enough and the majority of spirits were smuggled in from Canada. This distribution operation out of Chicago soon reached Milwaukee, Kentucky and Iowa.</a:t>
            </a:r>
          </a:p>
          <a:p>
            <a:pPr marL="0" indent="0" fontAlgn="base">
              <a:buNone/>
            </a:pPr>
            <a:r>
              <a:rPr lang="en-US" sz="1200" dirty="0"/>
              <a:t>The Outfit would sell liquor to the lower gangs at wholesale prices and even though the agreements were meant to be set in stone, corruption was rampant and without the ability to resolve conflicts in the courts they often resorted to violence in retaliation. After Al Capone assumed control of the Outfit in 1925 one of the bloodiest gang wars in history ensued.</a:t>
            </a:r>
          </a:p>
          <a:p>
            <a:pPr marL="0" indent="0" fontAlgn="base">
              <a:buNone/>
            </a:pPr>
            <a:r>
              <a:rPr lang="en-US" sz="1200" dirty="0"/>
              <a:t>While prohibition was originally intended to reduce beer consumption in particular, it ended up increasing the consumption of hard liquor. Brewing requires more space both in production and distribution than liquor, making it harder to conceal. This rise in the spirit consumption of the time played a big part in the martini and mixed drink culture that we’re familiar with and “fashion” we associate with the era</a:t>
            </a:r>
            <a:r>
              <a:rPr lang="en-US" sz="1200" dirty="0" smtClean="0"/>
              <a:t>.</a:t>
            </a:r>
          </a:p>
          <a:p>
            <a:pPr marL="0" indent="0" fontAlgn="base">
              <a:buNone/>
            </a:pPr>
            <a:r>
              <a:rPr lang="en-US" sz="1200" dirty="0"/>
              <a:t>The reality, despite the prohibitionist's propaganda, is that prohibition was never really popular with the American public. Americans like to drink and there was even a rise in the number of women who drank during the era, which helped change the general perception of what it meant to be "respectable" (a term prohibitionists often used to refer to non-drinkers). It was also a logistical nightmare in terms of enforcement. There were never enough law enforcement officers to control all of the illegal operations associated with prohibition and many of the officials were themselves corrupt.</a:t>
            </a:r>
          </a:p>
          <a:p>
            <a:pPr marL="0" indent="0" fontAlgn="base">
              <a:buNone/>
            </a:pPr>
            <a:r>
              <a:rPr lang="en-US" sz="1200" dirty="0"/>
              <a:t>It was one of the first acts taken by the Roosevelt administration to encourage changes to (and subsequently repeal) the 18th Amendment. It was a two-step process; the first was the Beer Revenue Act. This legalized beer and wine with alcohol content up to 3.2% </a:t>
            </a:r>
            <a:r>
              <a:rPr lang="en-US" sz="1200" dirty="0" err="1"/>
              <a:t>alc</a:t>
            </a:r>
            <a:r>
              <a:rPr lang="en-US" sz="1200" dirty="0"/>
              <a:t>/</a:t>
            </a:r>
            <a:r>
              <a:rPr lang="en-US" sz="1200" dirty="0" err="1"/>
              <a:t>vol</a:t>
            </a:r>
            <a:r>
              <a:rPr lang="en-US" sz="1200" dirty="0"/>
              <a:t> in April of 1933. The second step was to pass the 21st Amendment to the Constitution. With the words </a:t>
            </a:r>
            <a:r>
              <a:rPr lang="en-US" sz="1200" i="1" dirty="0"/>
              <a:t>"The eighteenth article of amendment to the Constitution of the United States is hereby repealed."</a:t>
            </a:r>
            <a:r>
              <a:rPr lang="en-US" sz="1200" dirty="0"/>
              <a:t> Americans could once again drink legally and on December 5, 1933 </a:t>
            </a:r>
            <a:r>
              <a:rPr lang="en-US" sz="1200" dirty="0" smtClean="0"/>
              <a:t>prohibition </a:t>
            </a:r>
            <a:r>
              <a:rPr lang="en-US" sz="1200" dirty="0"/>
              <a:t>was over.</a:t>
            </a:r>
          </a:p>
          <a:p>
            <a:pPr fontAlgn="base">
              <a:buAutoNum type="arabicPeriod"/>
            </a:pPr>
            <a:r>
              <a:rPr lang="en-US" sz="1200" dirty="0" smtClean="0"/>
              <a:t>What was the temperance movement? _________________________________________________________________________________________________________________________</a:t>
            </a:r>
          </a:p>
          <a:p>
            <a:pPr fontAlgn="base">
              <a:buAutoNum type="arabicPeriod"/>
            </a:pPr>
            <a:r>
              <a:rPr lang="en-US" sz="1200" dirty="0" smtClean="0"/>
              <a:t>When did the Temperance movement see a revival and which 3 groups </a:t>
            </a:r>
            <a:r>
              <a:rPr lang="en-US" sz="1200" smtClean="0"/>
              <a:t>were in? </a:t>
            </a:r>
            <a:r>
              <a:rPr lang="en-US" sz="1200" dirty="0" smtClean="0"/>
              <a:t>_________________</a:t>
            </a:r>
            <a:endParaRPr lang="en-US" sz="1200" dirty="0"/>
          </a:p>
          <a:p>
            <a:pPr marL="0" indent="0">
              <a:buNone/>
            </a:pPr>
            <a:endParaRPr lang="en-US" sz="1200" dirty="0"/>
          </a:p>
        </p:txBody>
      </p:sp>
    </p:spTree>
    <p:extLst>
      <p:ext uri="{BB962C8B-B14F-4D97-AF65-F5344CB8AC3E}">
        <p14:creationId xmlns:p14="http://schemas.microsoft.com/office/powerpoint/2010/main" val="82921173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90164"/>
            <a:ext cx="12192000" cy="4867835"/>
          </a:xfrm>
        </p:spPr>
        <p:txBody>
          <a:bodyPr>
            <a:normAutofit lnSpcReduction="10000"/>
          </a:bodyPr>
          <a:lstStyle/>
          <a:p>
            <a:pPr marL="0" indent="0">
              <a:buNone/>
            </a:pPr>
            <a:r>
              <a:rPr lang="en-US" sz="1200" dirty="0"/>
              <a:t>Long before modern day refrigeration was available, people relied on ice to store their perishable foods; and from the late 1880s until the 1930s, the ice industry of the Poconos was </a:t>
            </a:r>
            <a:r>
              <a:rPr lang="en-US" sz="1200" dirty="0" smtClean="0"/>
              <a:t>king.  </a:t>
            </a:r>
          </a:p>
          <a:p>
            <a:pPr marL="0" indent="0">
              <a:buNone/>
            </a:pPr>
            <a:r>
              <a:rPr lang="en-US" sz="1200" dirty="0" smtClean="0"/>
              <a:t>In </a:t>
            </a:r>
            <a:r>
              <a:rPr lang="en-US" sz="1200" dirty="0"/>
              <a:t>1898 the first ice was harvested from Stillwater Lake. The Tunkhannock Ice Company constructed ice houses on the eastern shores of the lake where they could store 70,000 tons of ice; and the Wilkes-Barre and Eastern Railroad built a 1½-mile siding directly into the ice house area to transport the ice. Soon after, in 1902, the ice company merged with the Mountain Ice Company. Run by industrialist Samuel </a:t>
            </a:r>
            <a:r>
              <a:rPr lang="en-US" sz="1200" dirty="0" err="1"/>
              <a:t>Rubel</a:t>
            </a:r>
            <a:r>
              <a:rPr lang="en-US" sz="1200" dirty="0"/>
              <a:t>, the Mountain Ice Company was the leading ice company of the area, supplying ice to New York City, Philadelphia, and many other areas.</a:t>
            </a:r>
            <a:br>
              <a:rPr lang="en-US" sz="1200" dirty="0"/>
            </a:br>
            <a:r>
              <a:rPr lang="en-US" sz="1200" dirty="0"/>
              <a:t/>
            </a:r>
            <a:br>
              <a:rPr lang="en-US" sz="1200" dirty="0"/>
            </a:br>
            <a:r>
              <a:rPr lang="en-US" sz="1200" dirty="0"/>
              <a:t>During the winter, Stillwater Lake freezes to a depth of about 8 to 14 inches thick, and so the ice company would glean the lake for its natural resource of ice. The ice harvesting process was labor </a:t>
            </a:r>
            <a:r>
              <a:rPr lang="en-US" sz="1200" dirty="0" smtClean="0"/>
              <a:t>intensive.  Crews </a:t>
            </a:r>
            <a:r>
              <a:rPr lang="en-US" sz="1200" dirty="0"/>
              <a:t>of men using teams of horses would clear the ice field of snow. Then men measured and marked grids on the ice (usually at 22" x 32" to 44" squares). Horses would pull a tool that cut a groove along the grid . The next step was to cut through the grooves until the blocks broke off. Men used one-handed crosscut ice saws to cut the large blocks of ice. The men would float these massive blocks of ice down a cleared channel to a chute where they were hauled up and into an ice </a:t>
            </a:r>
            <a:r>
              <a:rPr lang="en-US" sz="1200" dirty="0" smtClean="0"/>
              <a:t>house.  Each </a:t>
            </a:r>
            <a:r>
              <a:rPr lang="en-US" sz="1200" dirty="0"/>
              <a:t>block was moved up chutes with hooks to various levels as the ice house was filled with layers of ice separated and surrounded by layers of sawdust supplied by lumber mills. The sawdust helped insulate the ice from thawing. If properly stored, the ice in a fully stocked ice house would last throughout the year. Ice was loaded into railroad cars by chutes and shipped by train from the ice house to the various cities throughout the northeast.</a:t>
            </a:r>
            <a:br>
              <a:rPr lang="en-US" sz="1200" dirty="0"/>
            </a:br>
            <a:r>
              <a:rPr lang="en-US" sz="1200" dirty="0"/>
              <a:t/>
            </a:r>
            <a:br>
              <a:rPr lang="en-US" sz="1200" dirty="0"/>
            </a:br>
            <a:r>
              <a:rPr lang="en-US" sz="1200" dirty="0"/>
              <a:t>The ice houses at Stillwater were composed of rooms which were 50-feet wide, 100-feet long and 50-feet high. They were clustered together and made a structure that was 300-foot by 100-foot and 50-foot high. In addition to these buildings there would be another building containing the steam plant to provide the energy necessary to operate the conveyors and other machinery. Some of the foundations are still intact today. A few of the ice houses in the Poconos were dismantled, but the majority were destroyed by lightning.</a:t>
            </a:r>
            <a:br>
              <a:rPr lang="en-US" sz="1200" dirty="0"/>
            </a:br>
            <a:r>
              <a:rPr lang="en-US" sz="1200" dirty="0"/>
              <a:t/>
            </a:r>
            <a:br>
              <a:rPr lang="en-US" sz="1200" dirty="0"/>
            </a:br>
            <a:r>
              <a:rPr lang="en-US" sz="1200" dirty="0"/>
              <a:t>In 1927 there was more than 36,000 tons of ice cut from Stillwater Lake. Each car would hold 30 tons and there were times that 100 cars of ice left the Poconos each day. The Mountain Ice Company employed over 1,500 men and 100 horses during the height of the harvest. Farmers came from miles around when the cutting started. The ice company had boarding houses for these workers who were paid $0.30 per hour working on the ice and $0.35 per hour while working in the ice houses. It usually took about one hundred days to fill the ice houses but the record was set one year when the houses were filled in eleven </a:t>
            </a:r>
            <a:r>
              <a:rPr lang="en-US" sz="1200" dirty="0" smtClean="0"/>
              <a:t>days.  In </a:t>
            </a:r>
            <a:r>
              <a:rPr lang="en-US" sz="1200" dirty="0"/>
              <a:t>the 1920s, competing with the then-new </a:t>
            </a:r>
            <a:r>
              <a:rPr lang="en-US" sz="1200" dirty="0" smtClean="0"/>
              <a:t>convenience </a:t>
            </a:r>
            <a:r>
              <a:rPr lang="en-US" sz="1200" dirty="0"/>
              <a:t>of electric refrigeration, the Mountain Ice Company sold their ice at $0.06 per ton with the motto “a block of ice never gets out of order.” However, with the rise of electric refrigeration in the 1930s, the harvesting of the ice from the lakes became less and less profitable. Eventually, the ice company </a:t>
            </a:r>
            <a:r>
              <a:rPr lang="en-US" sz="1200" dirty="0" smtClean="0"/>
              <a:t>folded. </a:t>
            </a:r>
          </a:p>
          <a:p>
            <a:pPr marL="0" indent="0">
              <a:buNone/>
            </a:pPr>
            <a:r>
              <a:rPr lang="en-US" sz="1200" dirty="0" smtClean="0"/>
              <a:t>In </a:t>
            </a:r>
            <a:r>
              <a:rPr lang="en-US" sz="1200" dirty="0"/>
              <a:t>1949, Samuel </a:t>
            </a:r>
            <a:r>
              <a:rPr lang="en-US" sz="1200" dirty="0" err="1"/>
              <a:t>Rubel</a:t>
            </a:r>
            <a:r>
              <a:rPr lang="en-US" sz="1200" dirty="0"/>
              <a:t> and the Mountain Ice Company donated the land around Stillwater Lake to the Boy Scouts of </a:t>
            </a:r>
            <a:r>
              <a:rPr lang="en-US" sz="1200" dirty="0" smtClean="0"/>
              <a:t>America.</a:t>
            </a:r>
            <a:r>
              <a:rPr lang="en-US" sz="1200" dirty="0"/>
              <a:t> A temporary camp was established on the southern shore of the lake utilizing the facilities of the old ice industry. The old buildings of the Ice Company were used for the staff housing, dining hall, health lodge, an indoor rifle range and the ranger’s lodging. In the mid-to-late 1950s plans were finally realized for a more </a:t>
            </a:r>
            <a:r>
              <a:rPr lang="en-US" sz="1200" dirty="0" smtClean="0"/>
              <a:t>permanent </a:t>
            </a:r>
            <a:r>
              <a:rPr lang="en-US" sz="1200" dirty="0"/>
              <a:t>camp. Construction of the current camp, along the western side of the lake, was completed in 1958 and the newly expanded camp opened for the first time in the summer of 1959. The old ruins and relics of the massive ice house and ice </a:t>
            </a:r>
            <a:r>
              <a:rPr lang="en-US" sz="1200" dirty="0" smtClean="0"/>
              <a:t>harvesting </a:t>
            </a:r>
            <a:r>
              <a:rPr lang="en-US" sz="1200" dirty="0"/>
              <a:t>industry still remain on the southern and eastern shores of the lake</a:t>
            </a:r>
            <a:r>
              <a:rPr lang="en-US" sz="1200" dirty="0" smtClean="0"/>
              <a:t>.</a:t>
            </a:r>
            <a:r>
              <a:rPr lang="en-US" sz="1900" dirty="0"/>
              <a:t/>
            </a:r>
            <a:br>
              <a:rPr lang="en-US" sz="1900" dirty="0"/>
            </a:br>
            <a:r>
              <a:rPr lang="en-US" sz="1900" dirty="0"/>
              <a:t/>
            </a:r>
            <a:br>
              <a:rPr lang="en-US" sz="1900" dirty="0"/>
            </a:br>
            <a:endParaRPr lang="en-US" sz="1400" dirty="0">
              <a:solidFill>
                <a:schemeClr val="bg1">
                  <a:lumMod val="65000"/>
                </a:schemeClr>
              </a:solidFill>
            </a:endParaRPr>
          </a:p>
        </p:txBody>
      </p:sp>
      <p:pic>
        <p:nvPicPr>
          <p:cNvPr id="7" name="Picture 6"/>
          <p:cNvPicPr>
            <a:picLocks noChangeAspect="1"/>
          </p:cNvPicPr>
          <p:nvPr/>
        </p:nvPicPr>
        <p:blipFill>
          <a:blip r:embed="rId2"/>
          <a:stretch>
            <a:fillRect/>
          </a:stretch>
        </p:blipFill>
        <p:spPr>
          <a:xfrm>
            <a:off x="7529938" y="0"/>
            <a:ext cx="2265770" cy="1828800"/>
          </a:xfrm>
          <a:prstGeom prst="rect">
            <a:avLst/>
          </a:prstGeom>
        </p:spPr>
      </p:pic>
      <p:pic>
        <p:nvPicPr>
          <p:cNvPr id="8" name="Picture 7"/>
          <p:cNvPicPr>
            <a:picLocks noChangeAspect="1"/>
          </p:cNvPicPr>
          <p:nvPr/>
        </p:nvPicPr>
        <p:blipFill>
          <a:blip r:embed="rId3"/>
          <a:stretch>
            <a:fillRect/>
          </a:stretch>
        </p:blipFill>
        <p:spPr>
          <a:xfrm>
            <a:off x="4285502" y="0"/>
            <a:ext cx="2671109" cy="1828800"/>
          </a:xfrm>
          <a:prstGeom prst="rect">
            <a:avLst/>
          </a:prstGeom>
        </p:spPr>
      </p:pic>
      <p:pic>
        <p:nvPicPr>
          <p:cNvPr id="9" name="Picture 8"/>
          <p:cNvPicPr>
            <a:picLocks noChangeAspect="1"/>
          </p:cNvPicPr>
          <p:nvPr/>
        </p:nvPicPr>
        <p:blipFill>
          <a:blip r:embed="rId4"/>
          <a:stretch>
            <a:fillRect/>
          </a:stretch>
        </p:blipFill>
        <p:spPr>
          <a:xfrm>
            <a:off x="10369035" y="5836"/>
            <a:ext cx="1822964" cy="1822964"/>
          </a:xfrm>
          <a:prstGeom prst="rect">
            <a:avLst/>
          </a:prstGeom>
        </p:spPr>
      </p:pic>
      <p:pic>
        <p:nvPicPr>
          <p:cNvPr id="10" name="Picture 9"/>
          <p:cNvPicPr>
            <a:picLocks noChangeAspect="1"/>
          </p:cNvPicPr>
          <p:nvPr/>
        </p:nvPicPr>
        <p:blipFill>
          <a:blip r:embed="rId5"/>
          <a:stretch>
            <a:fillRect/>
          </a:stretch>
        </p:blipFill>
        <p:spPr>
          <a:xfrm>
            <a:off x="0" y="-1"/>
            <a:ext cx="3506603" cy="1814667"/>
          </a:xfrm>
          <a:prstGeom prst="rect">
            <a:avLst/>
          </a:prstGeom>
        </p:spPr>
      </p:pic>
    </p:spTree>
    <p:extLst>
      <p:ext uri="{BB962C8B-B14F-4D97-AF65-F5344CB8AC3E}">
        <p14:creationId xmlns:p14="http://schemas.microsoft.com/office/powerpoint/2010/main" val="264021973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381" y="0"/>
            <a:ext cx="10515600" cy="720762"/>
          </a:xfrm>
        </p:spPr>
        <p:txBody>
          <a:bodyPr/>
          <a:lstStyle/>
          <a:p>
            <a:r>
              <a:rPr lang="en-US" dirty="0" smtClean="0"/>
              <a:t>Quiz Terms	</a:t>
            </a:r>
            <a:endParaRPr lang="en-US" dirty="0"/>
          </a:p>
        </p:txBody>
      </p:sp>
      <p:sp>
        <p:nvSpPr>
          <p:cNvPr id="3" name="Content Placeholder 2"/>
          <p:cNvSpPr>
            <a:spLocks noGrp="1"/>
          </p:cNvSpPr>
          <p:nvPr>
            <p:ph idx="1"/>
          </p:nvPr>
        </p:nvSpPr>
        <p:spPr>
          <a:xfrm>
            <a:off x="0" y="753034"/>
            <a:ext cx="12192000" cy="6104965"/>
          </a:xfrm>
        </p:spPr>
        <p:txBody>
          <a:bodyPr>
            <a:normAutofit/>
          </a:bodyPr>
          <a:lstStyle/>
          <a:p>
            <a:pPr marL="514350" indent="-514350">
              <a:buFont typeface="+mj-lt"/>
              <a:buAutoNum type="arabicPeriod"/>
            </a:pPr>
            <a:r>
              <a:rPr lang="en-US" dirty="0" smtClean="0"/>
              <a:t>Women’s Suffrage – fight for women’s right to vote</a:t>
            </a:r>
          </a:p>
          <a:p>
            <a:pPr marL="514350" indent="-514350">
              <a:buFont typeface="+mj-lt"/>
              <a:buAutoNum type="arabicPeriod"/>
            </a:pPr>
            <a:r>
              <a:rPr lang="en-US" dirty="0" smtClean="0"/>
              <a:t>Susan B. Anthony -  fought for voting rights for women</a:t>
            </a:r>
          </a:p>
          <a:p>
            <a:pPr marL="514350" indent="-514350">
              <a:buFont typeface="+mj-lt"/>
              <a:buAutoNum type="arabicPeriod"/>
            </a:pPr>
            <a:r>
              <a:rPr lang="en-US" dirty="0" smtClean="0"/>
              <a:t>15</a:t>
            </a:r>
            <a:r>
              <a:rPr lang="en-US" baseline="30000" dirty="0" smtClean="0"/>
              <a:t>th</a:t>
            </a:r>
            <a:r>
              <a:rPr lang="en-US" dirty="0" smtClean="0"/>
              <a:t> Amendment – gave voting rights to African American men</a:t>
            </a:r>
          </a:p>
          <a:p>
            <a:pPr marL="514350" indent="-514350">
              <a:buFont typeface="+mj-lt"/>
              <a:buAutoNum type="arabicPeriod"/>
            </a:pPr>
            <a:r>
              <a:rPr lang="en-US" dirty="0" smtClean="0"/>
              <a:t>18</a:t>
            </a:r>
            <a:r>
              <a:rPr lang="en-US" baseline="30000" dirty="0" smtClean="0"/>
              <a:t>th</a:t>
            </a:r>
            <a:r>
              <a:rPr lang="en-US" dirty="0" smtClean="0"/>
              <a:t> Amendment -  banned alcohol in 1920</a:t>
            </a:r>
          </a:p>
          <a:p>
            <a:pPr marL="514350" indent="-514350">
              <a:buFont typeface="+mj-lt"/>
              <a:buAutoNum type="arabicPeriod"/>
            </a:pPr>
            <a:r>
              <a:rPr lang="en-US" dirty="0" smtClean="0"/>
              <a:t>19</a:t>
            </a:r>
            <a:r>
              <a:rPr lang="en-US" baseline="30000" dirty="0" smtClean="0"/>
              <a:t>th</a:t>
            </a:r>
            <a:r>
              <a:rPr lang="en-US" dirty="0" smtClean="0"/>
              <a:t> Amendment -  gave women the right to vote</a:t>
            </a:r>
          </a:p>
          <a:p>
            <a:pPr marL="514350" indent="-514350">
              <a:buFont typeface="+mj-lt"/>
              <a:buAutoNum type="arabicPeriod"/>
            </a:pPr>
            <a:r>
              <a:rPr lang="en-US" dirty="0" smtClean="0"/>
              <a:t>21</a:t>
            </a:r>
            <a:r>
              <a:rPr lang="en-US" baseline="30000" dirty="0" smtClean="0"/>
              <a:t>st</a:t>
            </a:r>
            <a:r>
              <a:rPr lang="en-US" dirty="0" smtClean="0"/>
              <a:t> Amendment -  repealed (reversed) the 18</a:t>
            </a:r>
            <a:r>
              <a:rPr lang="en-US" baseline="30000" dirty="0" smtClean="0"/>
              <a:t>th</a:t>
            </a:r>
            <a:r>
              <a:rPr lang="en-US" dirty="0" smtClean="0"/>
              <a:t> amendment</a:t>
            </a:r>
          </a:p>
          <a:p>
            <a:pPr marL="514350" indent="-514350">
              <a:buFont typeface="+mj-lt"/>
              <a:buAutoNum type="arabicPeriod"/>
            </a:pPr>
            <a:r>
              <a:rPr lang="en-US" dirty="0" smtClean="0"/>
              <a:t>Prohibition – 1920-1933 banned alcohol in the US</a:t>
            </a:r>
          </a:p>
          <a:p>
            <a:pPr marL="514350" indent="-514350">
              <a:buFont typeface="+mj-lt"/>
              <a:buAutoNum type="arabicPeriod"/>
            </a:pPr>
            <a:r>
              <a:rPr lang="en-US" dirty="0" smtClean="0"/>
              <a:t>Temperance movement – push to ban alcohol in the US</a:t>
            </a:r>
          </a:p>
          <a:p>
            <a:pPr marL="514350" indent="-514350">
              <a:buFont typeface="+mj-lt"/>
              <a:buAutoNum type="arabicPeriod"/>
            </a:pPr>
            <a:r>
              <a:rPr lang="en-US" dirty="0" smtClean="0"/>
              <a:t>Speakeasies -  secret, illegal bars during prohibition</a:t>
            </a:r>
          </a:p>
          <a:p>
            <a:pPr marL="514350" indent="-514350">
              <a:buFont typeface="+mj-lt"/>
              <a:buAutoNum type="arabicPeriod"/>
            </a:pPr>
            <a:r>
              <a:rPr lang="en-US" dirty="0" smtClean="0"/>
              <a:t>Bootlegging -  illegally making and selling alcohol</a:t>
            </a:r>
          </a:p>
          <a:p>
            <a:pPr marL="514350" indent="-514350">
              <a:buFont typeface="+mj-lt"/>
              <a:buAutoNum type="arabicPeriod"/>
            </a:pPr>
            <a:r>
              <a:rPr lang="en-US" dirty="0" smtClean="0"/>
              <a:t>Women’s Christian Temperance Union – group looking to ban alcohol</a:t>
            </a:r>
            <a:endParaRPr lang="en-US" dirty="0"/>
          </a:p>
        </p:txBody>
      </p:sp>
    </p:spTree>
    <p:extLst>
      <p:ext uri="{BB962C8B-B14F-4D97-AF65-F5344CB8AC3E}">
        <p14:creationId xmlns:p14="http://schemas.microsoft.com/office/powerpoint/2010/main" val="360614293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40267" y="1"/>
            <a:ext cx="11751733" cy="835025"/>
          </a:xfrm>
        </p:spPr>
        <p:txBody>
          <a:bodyPr/>
          <a:lstStyle/>
          <a:p>
            <a:pPr eaLnBrk="1" hangingPunct="1"/>
            <a:r>
              <a:rPr lang="en-US" altLang="en-US" sz="1400" b="1" dirty="0" smtClean="0"/>
              <a:t>Quiz: Chapter 12/13		Name: ____________________   Date:___/___/___</a:t>
            </a:r>
          </a:p>
        </p:txBody>
      </p:sp>
      <p:sp>
        <p:nvSpPr>
          <p:cNvPr id="68611" name="Content Placeholder 2"/>
          <p:cNvSpPr>
            <a:spLocks noGrp="1"/>
          </p:cNvSpPr>
          <p:nvPr>
            <p:ph idx="1"/>
          </p:nvPr>
        </p:nvSpPr>
        <p:spPr>
          <a:xfrm>
            <a:off x="148281" y="977900"/>
            <a:ext cx="12043720" cy="5880100"/>
          </a:xfrm>
        </p:spPr>
        <p:txBody>
          <a:bodyPr rtlCol="0">
            <a:normAutofit/>
          </a:bodyPr>
          <a:lstStyle/>
          <a:p>
            <a:pPr eaLnBrk="1" fontAlgn="auto" hangingPunct="1">
              <a:spcBef>
                <a:spcPts val="0"/>
              </a:spcBef>
              <a:spcAft>
                <a:spcPts val="0"/>
              </a:spcAft>
              <a:buFontTx/>
              <a:buAutoNum type="alphaUcPeriod"/>
              <a:defRPr/>
            </a:pPr>
            <a:r>
              <a:rPr lang="en-US" altLang="en-US" sz="1200" dirty="0" smtClean="0"/>
              <a:t>20</a:t>
            </a:r>
            <a:r>
              <a:rPr lang="en-US" altLang="en-US" sz="1200" baseline="30000" dirty="0" smtClean="0"/>
              <a:t>th</a:t>
            </a:r>
            <a:r>
              <a:rPr lang="en-US" altLang="en-US" sz="1200" dirty="0" smtClean="0"/>
              <a:t> Amendment</a:t>
            </a:r>
          </a:p>
          <a:p>
            <a:pPr eaLnBrk="1" fontAlgn="auto" hangingPunct="1">
              <a:spcBef>
                <a:spcPts val="0"/>
              </a:spcBef>
              <a:spcAft>
                <a:spcPts val="0"/>
              </a:spcAft>
              <a:buFontTx/>
              <a:buAutoNum type="alphaUcPeriod"/>
              <a:defRPr/>
            </a:pPr>
            <a:r>
              <a:rPr lang="en-US" altLang="en-US" sz="1200" dirty="0" smtClean="0"/>
              <a:t>Temperance Movement</a:t>
            </a:r>
          </a:p>
          <a:p>
            <a:pPr eaLnBrk="1" fontAlgn="auto" hangingPunct="1">
              <a:spcBef>
                <a:spcPts val="0"/>
              </a:spcBef>
              <a:spcAft>
                <a:spcPts val="0"/>
              </a:spcAft>
              <a:buFontTx/>
              <a:buAutoNum type="alphaUcPeriod"/>
              <a:defRPr/>
            </a:pPr>
            <a:r>
              <a:rPr lang="en-US" altLang="en-US" sz="1200" dirty="0" smtClean="0"/>
              <a:t>Women’s suffrage</a:t>
            </a:r>
          </a:p>
          <a:p>
            <a:pPr eaLnBrk="1" fontAlgn="auto" hangingPunct="1">
              <a:spcBef>
                <a:spcPts val="0"/>
              </a:spcBef>
              <a:spcAft>
                <a:spcPts val="0"/>
              </a:spcAft>
              <a:buFontTx/>
              <a:buAutoNum type="alphaUcPeriod"/>
              <a:defRPr/>
            </a:pPr>
            <a:r>
              <a:rPr lang="en-US" altLang="en-US" sz="1200" dirty="0" smtClean="0"/>
              <a:t>14</a:t>
            </a:r>
            <a:r>
              <a:rPr lang="en-US" altLang="en-US" sz="1200" baseline="30000" dirty="0" smtClean="0"/>
              <a:t>th</a:t>
            </a:r>
            <a:r>
              <a:rPr lang="en-US" altLang="en-US" sz="1200" dirty="0" smtClean="0"/>
              <a:t> Amendment</a:t>
            </a:r>
          </a:p>
          <a:p>
            <a:pPr eaLnBrk="1" fontAlgn="auto" hangingPunct="1">
              <a:spcBef>
                <a:spcPts val="0"/>
              </a:spcBef>
              <a:spcAft>
                <a:spcPts val="0"/>
              </a:spcAft>
              <a:buFontTx/>
              <a:buAutoNum type="alphaUcPeriod"/>
              <a:defRPr/>
            </a:pPr>
            <a:r>
              <a:rPr lang="en-US" altLang="en-US" sz="1200" dirty="0" smtClean="0"/>
              <a:t>Prohibition</a:t>
            </a:r>
          </a:p>
          <a:p>
            <a:pPr eaLnBrk="1" fontAlgn="auto" hangingPunct="1">
              <a:spcBef>
                <a:spcPts val="0"/>
              </a:spcBef>
              <a:spcAft>
                <a:spcPts val="0"/>
              </a:spcAft>
              <a:buFontTx/>
              <a:buAutoNum type="alphaUcPeriod"/>
              <a:defRPr/>
            </a:pPr>
            <a:r>
              <a:rPr lang="en-US" altLang="en-US" sz="1200" dirty="0" smtClean="0"/>
              <a:t>Women’s Christian Temperance Union</a:t>
            </a:r>
          </a:p>
          <a:p>
            <a:pPr eaLnBrk="1" fontAlgn="auto" hangingPunct="1">
              <a:spcBef>
                <a:spcPts val="0"/>
              </a:spcBef>
              <a:spcAft>
                <a:spcPts val="0"/>
              </a:spcAft>
              <a:buFontTx/>
              <a:buAutoNum type="alphaUcPeriod"/>
              <a:defRPr/>
            </a:pPr>
            <a:r>
              <a:rPr lang="en-US" altLang="en-US" sz="1200" dirty="0" smtClean="0"/>
              <a:t>21</a:t>
            </a:r>
            <a:r>
              <a:rPr lang="en-US" altLang="en-US" sz="1200" baseline="30000" dirty="0" smtClean="0"/>
              <a:t>st</a:t>
            </a:r>
            <a:r>
              <a:rPr lang="en-US" altLang="en-US" sz="1200" dirty="0" smtClean="0"/>
              <a:t> Amendment</a:t>
            </a:r>
          </a:p>
          <a:p>
            <a:pPr eaLnBrk="1" fontAlgn="auto" hangingPunct="1">
              <a:spcBef>
                <a:spcPts val="0"/>
              </a:spcBef>
              <a:spcAft>
                <a:spcPts val="0"/>
              </a:spcAft>
              <a:buFontTx/>
              <a:buAutoNum type="alphaUcPeriod"/>
              <a:defRPr/>
            </a:pPr>
            <a:r>
              <a:rPr lang="en-US" altLang="en-US" sz="1200" dirty="0" smtClean="0"/>
              <a:t>Bootlegging</a:t>
            </a:r>
          </a:p>
          <a:p>
            <a:pPr eaLnBrk="1" fontAlgn="auto" hangingPunct="1">
              <a:spcBef>
                <a:spcPts val="0"/>
              </a:spcBef>
              <a:spcAft>
                <a:spcPts val="0"/>
              </a:spcAft>
              <a:buFontTx/>
              <a:buAutoNum type="alphaUcPeriod"/>
              <a:defRPr/>
            </a:pPr>
            <a:endParaRPr lang="en-US" altLang="en-US" sz="1200" dirty="0">
              <a:solidFill>
                <a:srgbClr val="FF0000"/>
              </a:solidFill>
            </a:endParaRPr>
          </a:p>
          <a:p>
            <a:pPr marL="228600" indent="-228600" eaLnBrk="1" fontAlgn="auto" hangingPunct="1">
              <a:lnSpc>
                <a:spcPct val="200000"/>
              </a:lnSpc>
              <a:spcBef>
                <a:spcPts val="0"/>
              </a:spcBef>
              <a:spcAft>
                <a:spcPts val="0"/>
              </a:spcAft>
              <a:buFont typeface="+mj-lt"/>
              <a:buAutoNum type="arabicPeriod"/>
              <a:defRPr/>
            </a:pPr>
            <a:r>
              <a:rPr lang="en-US" altLang="en-US" sz="1200" dirty="0" smtClean="0"/>
              <a:t>_____ This was the fight for women to gain the right to vote.</a:t>
            </a:r>
          </a:p>
          <a:p>
            <a:pPr marL="228600" indent="-228600" eaLnBrk="1" fontAlgn="auto" hangingPunct="1">
              <a:lnSpc>
                <a:spcPct val="200000"/>
              </a:lnSpc>
              <a:spcBef>
                <a:spcPts val="0"/>
              </a:spcBef>
              <a:spcAft>
                <a:spcPts val="0"/>
              </a:spcAft>
              <a:buFont typeface="+mj-lt"/>
              <a:buAutoNum type="arabicPeriod"/>
              <a:defRPr/>
            </a:pPr>
            <a:r>
              <a:rPr lang="en-US" altLang="en-US" sz="1200" dirty="0" smtClean="0"/>
              <a:t>_____ This officially ended Prohibition in the U.S. in 1933.</a:t>
            </a:r>
          </a:p>
          <a:p>
            <a:pPr marL="228600" indent="-228600" eaLnBrk="1" fontAlgn="auto" hangingPunct="1">
              <a:lnSpc>
                <a:spcPct val="200000"/>
              </a:lnSpc>
              <a:spcBef>
                <a:spcPts val="0"/>
              </a:spcBef>
              <a:spcAft>
                <a:spcPts val="0"/>
              </a:spcAft>
              <a:buFont typeface="+mj-lt"/>
              <a:buAutoNum type="arabicPeriod"/>
              <a:defRPr/>
            </a:pPr>
            <a:r>
              <a:rPr lang="en-US" altLang="en-US" sz="1200" dirty="0" smtClean="0"/>
              <a:t>_____ These were  secret bars or nightclubs that illegally served alcohol during Prohibition.</a:t>
            </a:r>
          </a:p>
          <a:p>
            <a:pPr marL="228600" indent="-228600" eaLnBrk="1" fontAlgn="auto" hangingPunct="1">
              <a:lnSpc>
                <a:spcPct val="200000"/>
              </a:lnSpc>
              <a:spcBef>
                <a:spcPts val="0"/>
              </a:spcBef>
              <a:spcAft>
                <a:spcPts val="0"/>
              </a:spcAft>
              <a:buFont typeface="+mj-lt"/>
              <a:buAutoNum type="arabicPeriod"/>
              <a:defRPr/>
            </a:pPr>
            <a:r>
              <a:rPr lang="en-US" altLang="en-US" sz="1200" dirty="0" smtClean="0"/>
              <a:t>_____ This legislation that was passed officially gave women the right to vote.</a:t>
            </a:r>
          </a:p>
          <a:p>
            <a:pPr marL="228600" indent="-228600" eaLnBrk="1" fontAlgn="auto" hangingPunct="1">
              <a:lnSpc>
                <a:spcPct val="200000"/>
              </a:lnSpc>
              <a:spcBef>
                <a:spcPts val="0"/>
              </a:spcBef>
              <a:spcAft>
                <a:spcPts val="0"/>
              </a:spcAft>
              <a:buFont typeface="+mj-lt"/>
              <a:buAutoNum type="arabicPeriod"/>
              <a:defRPr/>
            </a:pPr>
            <a:r>
              <a:rPr lang="en-US" altLang="en-US" sz="1200" dirty="0" smtClean="0"/>
              <a:t>_____ This was the period of time from 1920-1933 when alcohol was not allowed to be manufactured or sold in the U.S.</a:t>
            </a:r>
          </a:p>
          <a:p>
            <a:pPr marL="228600" indent="-228600" eaLnBrk="1" fontAlgn="auto" hangingPunct="1">
              <a:lnSpc>
                <a:spcPct val="200000"/>
              </a:lnSpc>
              <a:spcBef>
                <a:spcPts val="0"/>
              </a:spcBef>
              <a:spcAft>
                <a:spcPts val="0"/>
              </a:spcAft>
              <a:buFont typeface="+mj-lt"/>
              <a:buAutoNum type="arabicPeriod"/>
              <a:defRPr/>
            </a:pPr>
            <a:r>
              <a:rPr lang="en-US" altLang="en-US" sz="1200" dirty="0" smtClean="0"/>
              <a:t>_____ This was an attempt led by women’s  groups and religious groups to stop or control the consumption of alcohol in the early 1900’s</a:t>
            </a:r>
          </a:p>
          <a:p>
            <a:pPr marL="228600" indent="-228600" eaLnBrk="1" fontAlgn="auto" hangingPunct="1">
              <a:lnSpc>
                <a:spcPct val="200000"/>
              </a:lnSpc>
              <a:spcBef>
                <a:spcPts val="0"/>
              </a:spcBef>
              <a:spcAft>
                <a:spcPts val="0"/>
              </a:spcAft>
              <a:buFont typeface="+mj-lt"/>
              <a:buAutoNum type="arabicPeriod"/>
              <a:defRPr/>
            </a:pPr>
            <a:r>
              <a:rPr lang="en-US" altLang="en-US" sz="1200" dirty="0" smtClean="0"/>
              <a:t>_____ This person played a key role in helping women gain the right to vote.</a:t>
            </a:r>
          </a:p>
          <a:p>
            <a:pPr marL="228600" indent="-228600" eaLnBrk="1" fontAlgn="auto" hangingPunct="1">
              <a:lnSpc>
                <a:spcPct val="200000"/>
              </a:lnSpc>
              <a:spcBef>
                <a:spcPts val="0"/>
              </a:spcBef>
              <a:spcAft>
                <a:spcPts val="0"/>
              </a:spcAft>
              <a:buFont typeface="+mj-lt"/>
              <a:buAutoNum type="arabicPeriod"/>
              <a:defRPr/>
            </a:pPr>
            <a:r>
              <a:rPr lang="en-US" altLang="en-US" sz="1200" dirty="0" smtClean="0"/>
              <a:t>_____ This is process of illegally manufacturing and selling alcohol.</a:t>
            </a:r>
          </a:p>
          <a:p>
            <a:pPr marL="228600" indent="-228600" eaLnBrk="1" fontAlgn="auto" hangingPunct="1">
              <a:lnSpc>
                <a:spcPct val="200000"/>
              </a:lnSpc>
              <a:spcBef>
                <a:spcPts val="0"/>
              </a:spcBef>
              <a:spcAft>
                <a:spcPts val="0"/>
              </a:spcAft>
              <a:buFont typeface="+mj-lt"/>
              <a:buAutoNum type="arabicPeriod"/>
              <a:defRPr/>
            </a:pPr>
            <a:r>
              <a:rPr lang="en-US" altLang="en-US" sz="1200" dirty="0" smtClean="0"/>
              <a:t>_____ This gave voting rights to African-American men. </a:t>
            </a:r>
          </a:p>
          <a:p>
            <a:pPr marL="228600" indent="-228600" eaLnBrk="1" fontAlgn="auto" hangingPunct="1">
              <a:lnSpc>
                <a:spcPct val="200000"/>
              </a:lnSpc>
              <a:spcBef>
                <a:spcPts val="0"/>
              </a:spcBef>
              <a:spcAft>
                <a:spcPts val="0"/>
              </a:spcAft>
              <a:buFont typeface="+mj-lt"/>
              <a:buAutoNum type="arabicPeriod"/>
              <a:defRPr/>
            </a:pPr>
            <a:r>
              <a:rPr lang="en-US" altLang="en-US" sz="1200" u="sng" dirty="0" smtClean="0"/>
              <a:t>_____ </a:t>
            </a:r>
            <a:r>
              <a:rPr lang="en-US" altLang="en-US" sz="1200" dirty="0" smtClean="0"/>
              <a:t> This banned the sale, manufacture and transportation of alcohol starting in 1920.</a:t>
            </a:r>
          </a:p>
          <a:p>
            <a:pPr marL="228600" indent="-228600" eaLnBrk="1" fontAlgn="auto" hangingPunct="1">
              <a:lnSpc>
                <a:spcPct val="200000"/>
              </a:lnSpc>
              <a:spcBef>
                <a:spcPts val="0"/>
              </a:spcBef>
              <a:spcAft>
                <a:spcPts val="0"/>
              </a:spcAft>
              <a:buFont typeface="+mj-lt"/>
              <a:buAutoNum type="arabicPeriod"/>
              <a:defRPr/>
            </a:pPr>
            <a:endParaRPr lang="en-US" altLang="en-US" sz="1200" dirty="0" smtClean="0">
              <a:solidFill>
                <a:schemeClr val="bg1"/>
              </a:solidFill>
            </a:endParaRPr>
          </a:p>
          <a:p>
            <a:pPr marL="228600" indent="-228600" eaLnBrk="1" fontAlgn="auto" hangingPunct="1">
              <a:lnSpc>
                <a:spcPct val="200000"/>
              </a:lnSpc>
              <a:spcBef>
                <a:spcPts val="0"/>
              </a:spcBef>
              <a:spcAft>
                <a:spcPts val="0"/>
              </a:spcAft>
              <a:buFont typeface="+mj-lt"/>
              <a:buAutoNum type="arabicPeriod"/>
              <a:defRPr/>
            </a:pPr>
            <a:endParaRPr lang="en-US" altLang="en-US" sz="1200" dirty="0" smtClean="0"/>
          </a:p>
          <a:p>
            <a:pPr eaLnBrk="1" fontAlgn="auto" hangingPunct="1">
              <a:spcAft>
                <a:spcPts val="0"/>
              </a:spcAft>
              <a:buFontTx/>
              <a:buAutoNum type="alphaUcPeriod"/>
              <a:defRPr/>
            </a:pPr>
            <a:endParaRPr lang="en-US" altLang="en-US" sz="1200" dirty="0"/>
          </a:p>
          <a:p>
            <a:pPr eaLnBrk="1" fontAlgn="auto" hangingPunct="1">
              <a:spcAft>
                <a:spcPts val="0"/>
              </a:spcAft>
              <a:buFontTx/>
              <a:buAutoNum type="alphaUcPeriod"/>
              <a:defRPr/>
            </a:pPr>
            <a:endParaRPr lang="en-US" altLang="en-US" sz="1200" dirty="0" smtClean="0"/>
          </a:p>
          <a:p>
            <a:pPr eaLnBrk="1" fontAlgn="auto" hangingPunct="1">
              <a:spcAft>
                <a:spcPts val="0"/>
              </a:spcAft>
              <a:buFontTx/>
              <a:buAutoNum type="alphaUcPeriod"/>
              <a:defRPr/>
            </a:pPr>
            <a:endParaRPr lang="en-US" altLang="en-US" sz="1200" dirty="0" smtClean="0"/>
          </a:p>
          <a:p>
            <a:pPr eaLnBrk="1" fontAlgn="auto" hangingPunct="1">
              <a:spcAft>
                <a:spcPts val="0"/>
              </a:spcAft>
              <a:buFontTx/>
              <a:buAutoNum type="alphaUcPeriod"/>
              <a:defRPr/>
            </a:pPr>
            <a:endParaRPr lang="en-US" altLang="en-US" sz="1200" dirty="0" smtClean="0"/>
          </a:p>
        </p:txBody>
      </p:sp>
      <p:sp>
        <p:nvSpPr>
          <p:cNvPr id="2" name="Rectangle 1"/>
          <p:cNvSpPr/>
          <p:nvPr/>
        </p:nvSpPr>
        <p:spPr>
          <a:xfrm>
            <a:off x="3390901" y="977900"/>
            <a:ext cx="5806887" cy="1570038"/>
          </a:xfrm>
          <a:prstGeom prst="rect">
            <a:avLst/>
          </a:prstGeom>
        </p:spPr>
        <p:txBody>
          <a:bodyPr wrap="square">
            <a:spAutoFit/>
          </a:bodyPr>
          <a:lstStyle/>
          <a:p>
            <a:pPr marL="228600" indent="-228600">
              <a:buFont typeface="+mj-lt"/>
              <a:buAutoNum type="alphaUcPeriod" startAt="9"/>
              <a:defRPr/>
            </a:pPr>
            <a:r>
              <a:rPr lang="en-US" altLang="en-US" sz="1200" dirty="0" smtClean="0"/>
              <a:t>15</a:t>
            </a:r>
            <a:r>
              <a:rPr lang="en-US" altLang="en-US" sz="1200" baseline="30000" dirty="0" smtClean="0"/>
              <a:t>th</a:t>
            </a:r>
            <a:r>
              <a:rPr lang="en-US" altLang="en-US" sz="1200" dirty="0" smtClean="0"/>
              <a:t> Amendment</a:t>
            </a:r>
            <a:endParaRPr lang="en-US" altLang="en-US" sz="1200" dirty="0"/>
          </a:p>
          <a:p>
            <a:pPr marL="228600" indent="-228600">
              <a:buFont typeface="+mj-lt"/>
              <a:buAutoNum type="alphaUcPeriod" startAt="9"/>
              <a:defRPr/>
            </a:pPr>
            <a:r>
              <a:rPr lang="en-US" altLang="en-US" sz="1200" dirty="0" smtClean="0"/>
              <a:t>Susan B. Anthony	</a:t>
            </a:r>
            <a:r>
              <a:rPr lang="en-US" altLang="en-US" sz="1200" dirty="0" smtClean="0">
                <a:solidFill>
                  <a:srgbClr val="FF0000"/>
                </a:solidFill>
              </a:rPr>
              <a:t>Add for next year: Henry Ford, Charles Lindberg, Model T</a:t>
            </a:r>
            <a:endParaRPr lang="en-US" altLang="en-US" sz="1200" dirty="0">
              <a:solidFill>
                <a:srgbClr val="FF0000"/>
              </a:solidFill>
            </a:endParaRPr>
          </a:p>
          <a:p>
            <a:pPr marL="228600" indent="-228600">
              <a:buFont typeface="+mj-lt"/>
              <a:buAutoNum type="alphaUcPeriod" startAt="9"/>
              <a:defRPr/>
            </a:pPr>
            <a:r>
              <a:rPr lang="en-US" altLang="en-US" sz="1200" dirty="0" smtClean="0"/>
              <a:t>19</a:t>
            </a:r>
            <a:r>
              <a:rPr lang="en-US" altLang="en-US" sz="1200" baseline="30000" dirty="0" smtClean="0"/>
              <a:t>th</a:t>
            </a:r>
            <a:r>
              <a:rPr lang="en-US" altLang="en-US" sz="1200" dirty="0" smtClean="0"/>
              <a:t> Amendment		</a:t>
            </a:r>
            <a:r>
              <a:rPr lang="en-US" altLang="en-US" sz="1200" dirty="0" smtClean="0">
                <a:solidFill>
                  <a:srgbClr val="FF0000"/>
                </a:solidFill>
              </a:rPr>
              <a:t>Edison, Wright Bros, </a:t>
            </a:r>
            <a:endParaRPr lang="en-US" altLang="en-US" sz="1200" dirty="0">
              <a:solidFill>
                <a:srgbClr val="FF0000"/>
              </a:solidFill>
            </a:endParaRPr>
          </a:p>
          <a:p>
            <a:pPr marL="228600" indent="-228600">
              <a:buFont typeface="+mj-lt"/>
              <a:buAutoNum type="alphaUcPeriod" startAt="9"/>
              <a:defRPr/>
            </a:pPr>
            <a:r>
              <a:rPr lang="en-US" altLang="en-US" sz="1200" dirty="0" smtClean="0"/>
              <a:t>Speakeasies</a:t>
            </a:r>
            <a:endParaRPr lang="en-US" altLang="en-US" sz="1200" dirty="0"/>
          </a:p>
          <a:p>
            <a:pPr marL="228600" indent="-228600">
              <a:buFont typeface="+mj-lt"/>
              <a:buAutoNum type="alphaUcPeriod" startAt="9"/>
              <a:defRPr/>
            </a:pPr>
            <a:r>
              <a:rPr lang="en-US" altLang="en-US" sz="1200" dirty="0" smtClean="0"/>
              <a:t>16</a:t>
            </a:r>
            <a:r>
              <a:rPr lang="en-US" altLang="en-US" sz="1200" baseline="30000" dirty="0" smtClean="0"/>
              <a:t>th</a:t>
            </a:r>
            <a:r>
              <a:rPr lang="en-US" altLang="en-US" sz="1200" dirty="0" smtClean="0"/>
              <a:t> Amendment</a:t>
            </a:r>
            <a:endParaRPr lang="en-US" altLang="en-US" sz="1200" dirty="0"/>
          </a:p>
          <a:p>
            <a:pPr marL="228600" indent="-228600">
              <a:buFont typeface="+mj-lt"/>
              <a:buAutoNum type="alphaUcPeriod" startAt="9"/>
              <a:defRPr/>
            </a:pPr>
            <a:r>
              <a:rPr lang="en-US" altLang="en-US" sz="1200" dirty="0" smtClean="0"/>
              <a:t>18</a:t>
            </a:r>
            <a:r>
              <a:rPr lang="en-US" altLang="en-US" sz="1200" baseline="30000" dirty="0" smtClean="0"/>
              <a:t>th</a:t>
            </a:r>
            <a:r>
              <a:rPr lang="en-US" altLang="en-US" sz="1200" dirty="0" smtClean="0"/>
              <a:t> Amendment</a:t>
            </a:r>
            <a:endParaRPr lang="en-US" altLang="en-US" sz="1200" dirty="0"/>
          </a:p>
          <a:p>
            <a:pPr marL="228600" indent="-228600">
              <a:buFont typeface="+mj-lt"/>
              <a:buAutoNum type="alphaUcPeriod" startAt="9"/>
              <a:defRPr/>
            </a:pPr>
            <a:r>
              <a:rPr lang="en-US" altLang="en-US" sz="1200" dirty="0" smtClean="0"/>
              <a:t>Amelia Earhart</a:t>
            </a:r>
            <a:endParaRPr lang="en-US" altLang="en-US" sz="1200" dirty="0"/>
          </a:p>
          <a:p>
            <a:pPr marL="228600" indent="-228600">
              <a:buFont typeface="+mj-lt"/>
              <a:buAutoNum type="alphaUcPeriod" startAt="9"/>
              <a:defRPr/>
            </a:pPr>
            <a:endParaRPr lang="en-US" altLang="en-US" sz="1200" dirty="0">
              <a:solidFill>
                <a:srgbClr val="FF0000"/>
              </a:solidFill>
              <a:latin typeface="+mn-lt"/>
            </a:endParaRPr>
          </a:p>
        </p:txBody>
      </p:sp>
    </p:spTree>
    <p:extLst>
      <p:ext uri="{BB962C8B-B14F-4D97-AF65-F5344CB8AC3E}">
        <p14:creationId xmlns:p14="http://schemas.microsoft.com/office/powerpoint/2010/main" val="169264693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40267" y="1"/>
            <a:ext cx="11751733" cy="835025"/>
          </a:xfrm>
        </p:spPr>
        <p:txBody>
          <a:bodyPr/>
          <a:lstStyle/>
          <a:p>
            <a:pPr eaLnBrk="1" hangingPunct="1"/>
            <a:r>
              <a:rPr lang="en-US" altLang="en-US" sz="1400" b="1" dirty="0" smtClean="0"/>
              <a:t>Quiz: Chapter 12/13		Name: ____________________   Date:___/___/___</a:t>
            </a:r>
          </a:p>
        </p:txBody>
      </p:sp>
      <p:sp>
        <p:nvSpPr>
          <p:cNvPr id="68611" name="Content Placeholder 2"/>
          <p:cNvSpPr>
            <a:spLocks noGrp="1"/>
          </p:cNvSpPr>
          <p:nvPr>
            <p:ph idx="1"/>
          </p:nvPr>
        </p:nvSpPr>
        <p:spPr>
          <a:xfrm>
            <a:off x="148281" y="753762"/>
            <a:ext cx="12043720" cy="6104238"/>
          </a:xfrm>
        </p:spPr>
        <p:txBody>
          <a:bodyPr rtlCol="0">
            <a:normAutofit/>
          </a:bodyPr>
          <a:lstStyle/>
          <a:p>
            <a:pPr eaLnBrk="1" fontAlgn="auto" hangingPunct="1">
              <a:spcBef>
                <a:spcPts val="0"/>
              </a:spcBef>
              <a:spcAft>
                <a:spcPts val="0"/>
              </a:spcAft>
              <a:buFontTx/>
              <a:buAutoNum type="alphaUcPeriod"/>
              <a:defRPr/>
            </a:pPr>
            <a:r>
              <a:rPr lang="en-US" altLang="en-US" sz="1200" dirty="0" smtClean="0"/>
              <a:t>20</a:t>
            </a:r>
            <a:r>
              <a:rPr lang="en-US" altLang="en-US" sz="1200" baseline="30000" dirty="0" smtClean="0"/>
              <a:t>th</a:t>
            </a:r>
            <a:r>
              <a:rPr lang="en-US" altLang="en-US" sz="1200" dirty="0" smtClean="0"/>
              <a:t> Amendment</a:t>
            </a:r>
          </a:p>
          <a:p>
            <a:pPr eaLnBrk="1" fontAlgn="auto" hangingPunct="1">
              <a:spcBef>
                <a:spcPts val="0"/>
              </a:spcBef>
              <a:spcAft>
                <a:spcPts val="0"/>
              </a:spcAft>
              <a:buFontTx/>
              <a:buAutoNum type="alphaUcPeriod"/>
              <a:defRPr/>
            </a:pPr>
            <a:r>
              <a:rPr lang="en-US" altLang="en-US" sz="1200" dirty="0" smtClean="0"/>
              <a:t>Temperance Movement</a:t>
            </a:r>
          </a:p>
          <a:p>
            <a:pPr eaLnBrk="1" fontAlgn="auto" hangingPunct="1">
              <a:spcBef>
                <a:spcPts val="0"/>
              </a:spcBef>
              <a:spcAft>
                <a:spcPts val="0"/>
              </a:spcAft>
              <a:buFontTx/>
              <a:buAutoNum type="alphaUcPeriod"/>
              <a:defRPr/>
            </a:pPr>
            <a:r>
              <a:rPr lang="en-US" altLang="en-US" sz="1200" dirty="0" smtClean="0"/>
              <a:t>Women’s suffrage</a:t>
            </a:r>
          </a:p>
          <a:p>
            <a:pPr eaLnBrk="1" fontAlgn="auto" hangingPunct="1">
              <a:spcBef>
                <a:spcPts val="0"/>
              </a:spcBef>
              <a:spcAft>
                <a:spcPts val="0"/>
              </a:spcAft>
              <a:buFontTx/>
              <a:buAutoNum type="alphaUcPeriod"/>
              <a:defRPr/>
            </a:pPr>
            <a:r>
              <a:rPr lang="en-US" altLang="en-US" sz="1200" dirty="0" smtClean="0"/>
              <a:t>14</a:t>
            </a:r>
            <a:r>
              <a:rPr lang="en-US" altLang="en-US" sz="1200" baseline="30000" dirty="0" smtClean="0"/>
              <a:t>th</a:t>
            </a:r>
            <a:r>
              <a:rPr lang="en-US" altLang="en-US" sz="1200" dirty="0" smtClean="0"/>
              <a:t> Amendment</a:t>
            </a:r>
          </a:p>
          <a:p>
            <a:pPr eaLnBrk="1" fontAlgn="auto" hangingPunct="1">
              <a:spcBef>
                <a:spcPts val="0"/>
              </a:spcBef>
              <a:spcAft>
                <a:spcPts val="0"/>
              </a:spcAft>
              <a:buFontTx/>
              <a:buAutoNum type="alphaUcPeriod"/>
              <a:defRPr/>
            </a:pPr>
            <a:r>
              <a:rPr lang="en-US" altLang="en-US" sz="1200" dirty="0" smtClean="0"/>
              <a:t>Prohibition</a:t>
            </a:r>
          </a:p>
          <a:p>
            <a:pPr eaLnBrk="1" fontAlgn="auto" hangingPunct="1">
              <a:spcBef>
                <a:spcPts val="0"/>
              </a:spcBef>
              <a:spcAft>
                <a:spcPts val="0"/>
              </a:spcAft>
              <a:buFontTx/>
              <a:buAutoNum type="alphaUcPeriod"/>
              <a:defRPr/>
            </a:pPr>
            <a:r>
              <a:rPr lang="en-US" altLang="en-US" sz="1200" dirty="0" smtClean="0"/>
              <a:t>Women’s Christian Temperance Union</a:t>
            </a:r>
          </a:p>
          <a:p>
            <a:pPr eaLnBrk="1" fontAlgn="auto" hangingPunct="1">
              <a:spcBef>
                <a:spcPts val="0"/>
              </a:spcBef>
              <a:spcAft>
                <a:spcPts val="0"/>
              </a:spcAft>
              <a:buFontTx/>
              <a:buAutoNum type="alphaUcPeriod"/>
              <a:defRPr/>
            </a:pPr>
            <a:r>
              <a:rPr lang="en-US" altLang="en-US" sz="1200" dirty="0" smtClean="0"/>
              <a:t>21</a:t>
            </a:r>
            <a:r>
              <a:rPr lang="en-US" altLang="en-US" sz="1200" baseline="30000" dirty="0" smtClean="0"/>
              <a:t>st</a:t>
            </a:r>
            <a:r>
              <a:rPr lang="en-US" altLang="en-US" sz="1200" dirty="0" smtClean="0"/>
              <a:t> Amendment</a:t>
            </a:r>
          </a:p>
          <a:p>
            <a:pPr eaLnBrk="1" fontAlgn="auto" hangingPunct="1">
              <a:spcBef>
                <a:spcPts val="0"/>
              </a:spcBef>
              <a:spcAft>
                <a:spcPts val="0"/>
              </a:spcAft>
              <a:buFontTx/>
              <a:buAutoNum type="alphaUcPeriod"/>
              <a:defRPr/>
            </a:pPr>
            <a:r>
              <a:rPr lang="en-US" altLang="en-US" sz="1200" dirty="0" smtClean="0"/>
              <a:t>Bootlegging</a:t>
            </a:r>
          </a:p>
          <a:p>
            <a:pPr eaLnBrk="1" fontAlgn="auto" hangingPunct="1">
              <a:spcBef>
                <a:spcPts val="0"/>
              </a:spcBef>
              <a:spcAft>
                <a:spcPts val="0"/>
              </a:spcAft>
              <a:buFontTx/>
              <a:buAutoNum type="alphaUcPeriod"/>
              <a:defRPr/>
            </a:pPr>
            <a:endParaRPr lang="en-US" altLang="en-US" sz="1200" dirty="0" smtClean="0">
              <a:solidFill>
                <a:srgbClr val="FF0000"/>
              </a:solidFill>
            </a:endParaRPr>
          </a:p>
          <a:p>
            <a:pPr marL="0" indent="0" eaLnBrk="1" fontAlgn="auto" hangingPunct="1">
              <a:spcBef>
                <a:spcPts val="0"/>
              </a:spcBef>
              <a:spcAft>
                <a:spcPts val="0"/>
              </a:spcAft>
              <a:buNone/>
              <a:defRPr/>
            </a:pPr>
            <a:r>
              <a:rPr lang="en-US" altLang="en-US" sz="1600" b="1" dirty="0" smtClean="0"/>
              <a:t>For questions 1 through 5 only use these letters:  K-G-L-E-C</a:t>
            </a:r>
            <a:endParaRPr lang="en-US" altLang="en-US" sz="1600" b="1" dirty="0"/>
          </a:p>
          <a:p>
            <a:pPr marL="228600" indent="-228600" eaLnBrk="1" fontAlgn="auto" hangingPunct="1">
              <a:lnSpc>
                <a:spcPct val="200000"/>
              </a:lnSpc>
              <a:spcBef>
                <a:spcPts val="0"/>
              </a:spcBef>
              <a:spcAft>
                <a:spcPts val="0"/>
              </a:spcAft>
              <a:buFont typeface="+mj-lt"/>
              <a:buAutoNum type="arabicPeriod"/>
              <a:defRPr/>
            </a:pPr>
            <a:r>
              <a:rPr lang="en-US" altLang="en-US" sz="1200" dirty="0" smtClean="0"/>
              <a:t>_____ This was the fight for women to gain the right to vote.</a:t>
            </a:r>
          </a:p>
          <a:p>
            <a:pPr marL="228600" indent="-228600" eaLnBrk="1" fontAlgn="auto" hangingPunct="1">
              <a:lnSpc>
                <a:spcPct val="200000"/>
              </a:lnSpc>
              <a:spcBef>
                <a:spcPts val="0"/>
              </a:spcBef>
              <a:spcAft>
                <a:spcPts val="0"/>
              </a:spcAft>
              <a:buFont typeface="+mj-lt"/>
              <a:buAutoNum type="arabicPeriod"/>
              <a:defRPr/>
            </a:pPr>
            <a:r>
              <a:rPr lang="en-US" altLang="en-US" sz="1200" dirty="0" smtClean="0"/>
              <a:t>_____ This officially ended Prohibition in the U.S. in 1933.</a:t>
            </a:r>
          </a:p>
          <a:p>
            <a:pPr marL="228600" indent="-228600" eaLnBrk="1" fontAlgn="auto" hangingPunct="1">
              <a:lnSpc>
                <a:spcPct val="200000"/>
              </a:lnSpc>
              <a:spcBef>
                <a:spcPts val="0"/>
              </a:spcBef>
              <a:spcAft>
                <a:spcPts val="0"/>
              </a:spcAft>
              <a:buFont typeface="+mj-lt"/>
              <a:buAutoNum type="arabicPeriod"/>
              <a:defRPr/>
            </a:pPr>
            <a:r>
              <a:rPr lang="en-US" altLang="en-US" sz="1200" dirty="0" smtClean="0"/>
              <a:t>_____ These were  secret bars or nightclubs that illegally served alcohol during Prohibition.</a:t>
            </a:r>
          </a:p>
          <a:p>
            <a:pPr marL="228600" indent="-228600" eaLnBrk="1" fontAlgn="auto" hangingPunct="1">
              <a:lnSpc>
                <a:spcPct val="200000"/>
              </a:lnSpc>
              <a:spcBef>
                <a:spcPts val="0"/>
              </a:spcBef>
              <a:spcAft>
                <a:spcPts val="0"/>
              </a:spcAft>
              <a:buFont typeface="+mj-lt"/>
              <a:buAutoNum type="arabicPeriod"/>
              <a:defRPr/>
            </a:pPr>
            <a:r>
              <a:rPr lang="en-US" altLang="en-US" sz="1200" dirty="0" smtClean="0"/>
              <a:t>_____ This legislation that was passed officially gave women the right to vote.</a:t>
            </a:r>
          </a:p>
          <a:p>
            <a:pPr marL="228600" indent="-228600" eaLnBrk="1" fontAlgn="auto" hangingPunct="1">
              <a:lnSpc>
                <a:spcPct val="200000"/>
              </a:lnSpc>
              <a:spcBef>
                <a:spcPts val="0"/>
              </a:spcBef>
              <a:spcAft>
                <a:spcPts val="0"/>
              </a:spcAft>
              <a:buFont typeface="+mj-lt"/>
              <a:buAutoNum type="arabicPeriod"/>
              <a:defRPr/>
            </a:pPr>
            <a:r>
              <a:rPr lang="en-US" altLang="en-US" sz="1200" dirty="0" smtClean="0"/>
              <a:t>_____ This was the period of time from 1920-1933 when alcohol was not allowed to be manufactured or sold in the U.S.</a:t>
            </a:r>
          </a:p>
          <a:p>
            <a:pPr marL="0" indent="0">
              <a:lnSpc>
                <a:spcPct val="200000"/>
              </a:lnSpc>
              <a:spcBef>
                <a:spcPts val="0"/>
              </a:spcBef>
              <a:buNone/>
              <a:defRPr/>
            </a:pPr>
            <a:r>
              <a:rPr lang="en-US" altLang="en-US" sz="1600" b="1" dirty="0"/>
              <a:t>For questions </a:t>
            </a:r>
            <a:r>
              <a:rPr lang="en-US" altLang="en-US" sz="1600" b="1" dirty="0" smtClean="0"/>
              <a:t>6 </a:t>
            </a:r>
            <a:r>
              <a:rPr lang="en-US" altLang="en-US" sz="1600" b="1" dirty="0"/>
              <a:t>through </a:t>
            </a:r>
            <a:r>
              <a:rPr lang="en-US" altLang="en-US" sz="1600" b="1" dirty="0" smtClean="0"/>
              <a:t>10 </a:t>
            </a:r>
            <a:r>
              <a:rPr lang="en-US" altLang="en-US" sz="1600" b="1" dirty="0"/>
              <a:t>only use these letters:  </a:t>
            </a:r>
            <a:r>
              <a:rPr lang="en-US" altLang="en-US" sz="1600" b="1" dirty="0" smtClean="0"/>
              <a:t>H-J-N-B-I</a:t>
            </a:r>
            <a:endParaRPr lang="en-US" altLang="en-US" sz="1600" dirty="0" smtClean="0"/>
          </a:p>
          <a:p>
            <a:pPr marL="228600" indent="-228600" eaLnBrk="1" fontAlgn="auto" hangingPunct="1">
              <a:lnSpc>
                <a:spcPct val="200000"/>
              </a:lnSpc>
              <a:spcBef>
                <a:spcPts val="0"/>
              </a:spcBef>
              <a:spcAft>
                <a:spcPts val="0"/>
              </a:spcAft>
              <a:buFont typeface="+mj-lt"/>
              <a:buAutoNum type="arabicPeriod" startAt="6"/>
              <a:defRPr/>
            </a:pPr>
            <a:r>
              <a:rPr lang="en-US" altLang="en-US" sz="1200" dirty="0" smtClean="0"/>
              <a:t>_____ This was an attempt led by women’s  groups and religious groups to stop or control the consumption of alcohol in the early 1900’s</a:t>
            </a:r>
          </a:p>
          <a:p>
            <a:pPr marL="228600" indent="-228600" eaLnBrk="1" fontAlgn="auto" hangingPunct="1">
              <a:lnSpc>
                <a:spcPct val="200000"/>
              </a:lnSpc>
              <a:spcBef>
                <a:spcPts val="0"/>
              </a:spcBef>
              <a:spcAft>
                <a:spcPts val="0"/>
              </a:spcAft>
              <a:buFont typeface="+mj-lt"/>
              <a:buAutoNum type="arabicPeriod" startAt="6"/>
              <a:defRPr/>
            </a:pPr>
            <a:r>
              <a:rPr lang="en-US" altLang="en-US" sz="1200" dirty="0" smtClean="0"/>
              <a:t>_____ This person played a key role in helping women gain the right to vote.</a:t>
            </a:r>
          </a:p>
          <a:p>
            <a:pPr marL="228600" indent="-228600" eaLnBrk="1" fontAlgn="auto" hangingPunct="1">
              <a:lnSpc>
                <a:spcPct val="200000"/>
              </a:lnSpc>
              <a:spcBef>
                <a:spcPts val="0"/>
              </a:spcBef>
              <a:spcAft>
                <a:spcPts val="0"/>
              </a:spcAft>
              <a:buFont typeface="+mj-lt"/>
              <a:buAutoNum type="arabicPeriod" startAt="6"/>
              <a:defRPr/>
            </a:pPr>
            <a:r>
              <a:rPr lang="en-US" altLang="en-US" sz="1200" dirty="0" smtClean="0"/>
              <a:t>_____ This is process of illegally manufacturing and selling alcohol.</a:t>
            </a:r>
          </a:p>
          <a:p>
            <a:pPr marL="228600" indent="-228600" eaLnBrk="1" fontAlgn="auto" hangingPunct="1">
              <a:lnSpc>
                <a:spcPct val="200000"/>
              </a:lnSpc>
              <a:spcBef>
                <a:spcPts val="0"/>
              </a:spcBef>
              <a:spcAft>
                <a:spcPts val="0"/>
              </a:spcAft>
              <a:buFont typeface="+mj-lt"/>
              <a:buAutoNum type="arabicPeriod" startAt="6"/>
              <a:defRPr/>
            </a:pPr>
            <a:r>
              <a:rPr lang="en-US" altLang="en-US" sz="1200" dirty="0" smtClean="0"/>
              <a:t>_____ This gave voting rights to African-American men. </a:t>
            </a:r>
          </a:p>
          <a:p>
            <a:pPr marL="228600" indent="-228600" eaLnBrk="1" fontAlgn="auto" hangingPunct="1">
              <a:lnSpc>
                <a:spcPct val="200000"/>
              </a:lnSpc>
              <a:spcBef>
                <a:spcPts val="0"/>
              </a:spcBef>
              <a:spcAft>
                <a:spcPts val="0"/>
              </a:spcAft>
              <a:buFont typeface="+mj-lt"/>
              <a:buAutoNum type="arabicPeriod" startAt="6"/>
              <a:defRPr/>
            </a:pPr>
            <a:r>
              <a:rPr lang="en-US" altLang="en-US" sz="1200" u="sng" dirty="0" smtClean="0"/>
              <a:t>_____ </a:t>
            </a:r>
            <a:r>
              <a:rPr lang="en-US" altLang="en-US" sz="1200" dirty="0" smtClean="0"/>
              <a:t> This legislation banned the sale, manufacture and transportation of alcohol starting in 1920.</a:t>
            </a:r>
          </a:p>
          <a:p>
            <a:pPr marL="228600" indent="-228600" eaLnBrk="1" fontAlgn="auto" hangingPunct="1">
              <a:lnSpc>
                <a:spcPct val="200000"/>
              </a:lnSpc>
              <a:spcBef>
                <a:spcPts val="0"/>
              </a:spcBef>
              <a:spcAft>
                <a:spcPts val="0"/>
              </a:spcAft>
              <a:buFont typeface="+mj-lt"/>
              <a:buAutoNum type="arabicPeriod" startAt="6"/>
              <a:defRPr/>
            </a:pPr>
            <a:endParaRPr lang="en-US" altLang="en-US" sz="1200" dirty="0" smtClean="0">
              <a:solidFill>
                <a:schemeClr val="bg1"/>
              </a:solidFill>
            </a:endParaRPr>
          </a:p>
          <a:p>
            <a:pPr marL="228600" indent="-228600" eaLnBrk="1" fontAlgn="auto" hangingPunct="1">
              <a:lnSpc>
                <a:spcPct val="200000"/>
              </a:lnSpc>
              <a:spcBef>
                <a:spcPts val="0"/>
              </a:spcBef>
              <a:spcAft>
                <a:spcPts val="0"/>
              </a:spcAft>
              <a:buFont typeface="+mj-lt"/>
              <a:buAutoNum type="arabicPeriod" startAt="6"/>
              <a:defRPr/>
            </a:pPr>
            <a:endParaRPr lang="en-US" altLang="en-US" sz="1200" dirty="0" smtClean="0"/>
          </a:p>
          <a:p>
            <a:pPr eaLnBrk="1" fontAlgn="auto" hangingPunct="1">
              <a:spcAft>
                <a:spcPts val="0"/>
              </a:spcAft>
              <a:buFontTx/>
              <a:buAutoNum type="alphaUcPeriod"/>
              <a:defRPr/>
            </a:pPr>
            <a:endParaRPr lang="en-US" altLang="en-US" sz="1200" dirty="0"/>
          </a:p>
          <a:p>
            <a:pPr eaLnBrk="1" fontAlgn="auto" hangingPunct="1">
              <a:spcAft>
                <a:spcPts val="0"/>
              </a:spcAft>
              <a:buFontTx/>
              <a:buAutoNum type="alphaUcPeriod"/>
              <a:defRPr/>
            </a:pPr>
            <a:endParaRPr lang="en-US" altLang="en-US" sz="1200" dirty="0" smtClean="0"/>
          </a:p>
          <a:p>
            <a:pPr eaLnBrk="1" fontAlgn="auto" hangingPunct="1">
              <a:spcAft>
                <a:spcPts val="0"/>
              </a:spcAft>
              <a:buFontTx/>
              <a:buAutoNum type="alphaUcPeriod"/>
              <a:defRPr/>
            </a:pPr>
            <a:endParaRPr lang="en-US" altLang="en-US" sz="1200" dirty="0" smtClean="0"/>
          </a:p>
          <a:p>
            <a:pPr eaLnBrk="1" fontAlgn="auto" hangingPunct="1">
              <a:spcAft>
                <a:spcPts val="0"/>
              </a:spcAft>
              <a:buFontTx/>
              <a:buAutoNum type="alphaUcPeriod"/>
              <a:defRPr/>
            </a:pPr>
            <a:endParaRPr lang="en-US" altLang="en-US" sz="1200" dirty="0" smtClean="0"/>
          </a:p>
        </p:txBody>
      </p:sp>
      <p:sp>
        <p:nvSpPr>
          <p:cNvPr id="2" name="Rectangle 1"/>
          <p:cNvSpPr/>
          <p:nvPr/>
        </p:nvSpPr>
        <p:spPr>
          <a:xfrm>
            <a:off x="3390901" y="767835"/>
            <a:ext cx="2671233" cy="1570038"/>
          </a:xfrm>
          <a:prstGeom prst="rect">
            <a:avLst/>
          </a:prstGeom>
        </p:spPr>
        <p:txBody>
          <a:bodyPr>
            <a:spAutoFit/>
          </a:bodyPr>
          <a:lstStyle/>
          <a:p>
            <a:pPr marL="228600" indent="-228600">
              <a:buFont typeface="+mj-lt"/>
              <a:buAutoNum type="alphaUcPeriod" startAt="9"/>
              <a:defRPr/>
            </a:pPr>
            <a:r>
              <a:rPr lang="en-US" altLang="en-US" sz="1200" dirty="0" smtClean="0"/>
              <a:t>15</a:t>
            </a:r>
            <a:r>
              <a:rPr lang="en-US" altLang="en-US" sz="1200" baseline="30000" dirty="0" smtClean="0"/>
              <a:t>th</a:t>
            </a:r>
            <a:r>
              <a:rPr lang="en-US" altLang="en-US" sz="1200" dirty="0" smtClean="0"/>
              <a:t> Amendment</a:t>
            </a:r>
            <a:endParaRPr lang="en-US" altLang="en-US" sz="1200" dirty="0"/>
          </a:p>
          <a:p>
            <a:pPr marL="228600" indent="-228600">
              <a:buFont typeface="+mj-lt"/>
              <a:buAutoNum type="alphaUcPeriod" startAt="9"/>
              <a:defRPr/>
            </a:pPr>
            <a:r>
              <a:rPr lang="en-US" altLang="en-US" sz="1200" dirty="0" smtClean="0"/>
              <a:t>Susan B. Anthony</a:t>
            </a:r>
            <a:endParaRPr lang="en-US" altLang="en-US" sz="1200" dirty="0"/>
          </a:p>
          <a:p>
            <a:pPr marL="228600" indent="-228600">
              <a:buFont typeface="+mj-lt"/>
              <a:buAutoNum type="alphaUcPeriod" startAt="9"/>
              <a:defRPr/>
            </a:pPr>
            <a:r>
              <a:rPr lang="en-US" altLang="en-US" sz="1200" dirty="0" smtClean="0"/>
              <a:t>19</a:t>
            </a:r>
            <a:r>
              <a:rPr lang="en-US" altLang="en-US" sz="1200" baseline="30000" dirty="0" smtClean="0"/>
              <a:t>th</a:t>
            </a:r>
            <a:r>
              <a:rPr lang="en-US" altLang="en-US" sz="1200" dirty="0" smtClean="0"/>
              <a:t> Amendment</a:t>
            </a:r>
            <a:endParaRPr lang="en-US" altLang="en-US" sz="1200" dirty="0"/>
          </a:p>
          <a:p>
            <a:pPr marL="228600" indent="-228600">
              <a:buFont typeface="+mj-lt"/>
              <a:buAutoNum type="alphaUcPeriod" startAt="9"/>
              <a:defRPr/>
            </a:pPr>
            <a:r>
              <a:rPr lang="en-US" altLang="en-US" sz="1200" dirty="0" smtClean="0"/>
              <a:t>Speakeasies</a:t>
            </a:r>
            <a:endParaRPr lang="en-US" altLang="en-US" sz="1200" dirty="0"/>
          </a:p>
          <a:p>
            <a:pPr marL="228600" indent="-228600">
              <a:buFont typeface="+mj-lt"/>
              <a:buAutoNum type="alphaUcPeriod" startAt="9"/>
              <a:defRPr/>
            </a:pPr>
            <a:r>
              <a:rPr lang="en-US" altLang="en-US" sz="1200" dirty="0" smtClean="0"/>
              <a:t>16</a:t>
            </a:r>
            <a:r>
              <a:rPr lang="en-US" altLang="en-US" sz="1200" baseline="30000" dirty="0" smtClean="0"/>
              <a:t>th</a:t>
            </a:r>
            <a:r>
              <a:rPr lang="en-US" altLang="en-US" sz="1200" dirty="0" smtClean="0"/>
              <a:t> Amendment</a:t>
            </a:r>
            <a:endParaRPr lang="en-US" altLang="en-US" sz="1200" dirty="0"/>
          </a:p>
          <a:p>
            <a:pPr marL="228600" indent="-228600">
              <a:buFont typeface="+mj-lt"/>
              <a:buAutoNum type="alphaUcPeriod" startAt="9"/>
              <a:defRPr/>
            </a:pPr>
            <a:r>
              <a:rPr lang="en-US" altLang="en-US" sz="1200" dirty="0" smtClean="0"/>
              <a:t>18</a:t>
            </a:r>
            <a:r>
              <a:rPr lang="en-US" altLang="en-US" sz="1200" baseline="30000" dirty="0" smtClean="0"/>
              <a:t>th</a:t>
            </a:r>
            <a:r>
              <a:rPr lang="en-US" altLang="en-US" sz="1200" dirty="0" smtClean="0"/>
              <a:t> Amendment</a:t>
            </a:r>
            <a:endParaRPr lang="en-US" altLang="en-US" sz="1200" dirty="0"/>
          </a:p>
          <a:p>
            <a:pPr marL="228600" indent="-228600">
              <a:buFont typeface="+mj-lt"/>
              <a:buAutoNum type="alphaUcPeriod" startAt="9"/>
              <a:defRPr/>
            </a:pPr>
            <a:r>
              <a:rPr lang="en-US" altLang="en-US" sz="1200" dirty="0" smtClean="0"/>
              <a:t>Amelia Earhart</a:t>
            </a:r>
            <a:endParaRPr lang="en-US" altLang="en-US" sz="1200" dirty="0"/>
          </a:p>
          <a:p>
            <a:pPr marL="228600" indent="-228600">
              <a:buFont typeface="+mj-lt"/>
              <a:buAutoNum type="alphaUcPeriod" startAt="9"/>
              <a:defRPr/>
            </a:pPr>
            <a:endParaRPr lang="en-US" altLang="en-US" sz="1200" dirty="0">
              <a:solidFill>
                <a:srgbClr val="FF0000"/>
              </a:solidFill>
              <a:latin typeface="+mn-lt"/>
            </a:endParaRPr>
          </a:p>
        </p:txBody>
      </p:sp>
    </p:spTree>
    <p:extLst>
      <p:ext uri="{BB962C8B-B14F-4D97-AF65-F5344CB8AC3E}">
        <p14:creationId xmlns:p14="http://schemas.microsoft.com/office/powerpoint/2010/main" val="1169527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1032734"/>
          </a:xfrm>
        </p:spPr>
        <p:txBody>
          <a:bodyPr>
            <a:normAutofit/>
          </a:bodyPr>
          <a:lstStyle/>
          <a:p>
            <a:r>
              <a:rPr lang="en-US" sz="2800" dirty="0" smtClean="0">
                <a:solidFill>
                  <a:schemeClr val="bg1">
                    <a:lumMod val="65000"/>
                  </a:schemeClr>
                </a:solidFill>
                <a:latin typeface="+mn-lt"/>
              </a:rPr>
              <a:t>Who really invented the light bulb?</a:t>
            </a:r>
            <a:endParaRPr lang="en-US" sz="2800" dirty="0">
              <a:solidFill>
                <a:schemeClr val="bg1">
                  <a:lumMod val="65000"/>
                </a:schemeClr>
              </a:solidFill>
              <a:latin typeface="+mn-lt"/>
            </a:endParaRPr>
          </a:p>
        </p:txBody>
      </p:sp>
      <p:sp>
        <p:nvSpPr>
          <p:cNvPr id="3" name="Content Placeholder 2"/>
          <p:cNvSpPr>
            <a:spLocks noGrp="1"/>
          </p:cNvSpPr>
          <p:nvPr>
            <p:ph idx="1"/>
          </p:nvPr>
        </p:nvSpPr>
        <p:spPr>
          <a:xfrm>
            <a:off x="0" y="2162287"/>
            <a:ext cx="12192000" cy="4695714"/>
          </a:xfrm>
        </p:spPr>
        <p:txBody>
          <a:bodyPr>
            <a:normAutofit lnSpcReduction="10000"/>
          </a:bodyPr>
          <a:lstStyle/>
          <a:p>
            <a:r>
              <a:rPr lang="en-US" b="1" dirty="0" smtClean="0"/>
              <a:t>Thomas Edison </a:t>
            </a:r>
            <a:r>
              <a:rPr lang="en-US" b="1" dirty="0"/>
              <a:t>didn’t invent </a:t>
            </a:r>
            <a:r>
              <a:rPr lang="en-US" b="1" dirty="0" smtClean="0"/>
              <a:t>the light bulb but he produced the 1</a:t>
            </a:r>
            <a:r>
              <a:rPr lang="en-US" b="1" baseline="30000" dirty="0" smtClean="0"/>
              <a:t>st</a:t>
            </a:r>
            <a:r>
              <a:rPr lang="en-US" b="1" dirty="0" smtClean="0"/>
              <a:t> commercially viable light bulb</a:t>
            </a:r>
          </a:p>
          <a:p>
            <a:r>
              <a:rPr lang="en-US" sz="2600" dirty="0" smtClean="0">
                <a:solidFill>
                  <a:schemeClr val="bg1">
                    <a:lumMod val="65000"/>
                  </a:schemeClr>
                </a:solidFill>
              </a:rPr>
              <a:t>Historians </a:t>
            </a:r>
            <a:r>
              <a:rPr lang="en-US" sz="2600" dirty="0">
                <a:solidFill>
                  <a:schemeClr val="bg1">
                    <a:lumMod val="65000"/>
                  </a:schemeClr>
                </a:solidFill>
              </a:rPr>
              <a:t>agree that Thomas Edison was not the inventor of the electric light </a:t>
            </a:r>
            <a:r>
              <a:rPr lang="en-US" sz="2600" dirty="0" smtClean="0">
                <a:solidFill>
                  <a:schemeClr val="bg1">
                    <a:lumMod val="65000"/>
                  </a:schemeClr>
                </a:solidFill>
              </a:rPr>
              <a:t>bulb.</a:t>
            </a:r>
          </a:p>
          <a:p>
            <a:r>
              <a:rPr lang="en-US" sz="2600" dirty="0" smtClean="0">
                <a:solidFill>
                  <a:schemeClr val="bg1">
                    <a:lumMod val="65000"/>
                  </a:schemeClr>
                </a:solidFill>
              </a:rPr>
              <a:t>Earlier </a:t>
            </a:r>
            <a:r>
              <a:rPr lang="en-US" sz="2600" dirty="0">
                <a:solidFill>
                  <a:schemeClr val="bg1">
                    <a:lumMod val="65000"/>
                  </a:schemeClr>
                </a:solidFill>
              </a:rPr>
              <a:t>light bulbs were experimented with as far back as 1802; and there were 23 others who had invented light bulbs, some of whom were still working on them at the time of Edison’s work.</a:t>
            </a:r>
          </a:p>
          <a:p>
            <a:r>
              <a:rPr lang="en-US" sz="2600" dirty="0">
                <a:solidFill>
                  <a:schemeClr val="bg1">
                    <a:lumMod val="65000"/>
                  </a:schemeClr>
                </a:solidFill>
              </a:rPr>
              <a:t>Edison’s serious incandescent light bulb research began in 1878.</a:t>
            </a:r>
          </a:p>
          <a:p>
            <a:r>
              <a:rPr lang="en-US" sz="2600" dirty="0">
                <a:solidFill>
                  <a:schemeClr val="bg1">
                    <a:lumMod val="65000"/>
                  </a:schemeClr>
                </a:solidFill>
              </a:rPr>
              <a:t>His experiments involved the fabrication and testing of many different metal filaments.</a:t>
            </a:r>
          </a:p>
          <a:p>
            <a:r>
              <a:rPr lang="en-US" sz="2600" dirty="0" smtClean="0">
                <a:solidFill>
                  <a:schemeClr val="bg1">
                    <a:lumMod val="65000"/>
                  </a:schemeClr>
                </a:solidFill>
              </a:rPr>
              <a:t>Three </a:t>
            </a:r>
            <a:r>
              <a:rPr lang="en-US" sz="2600" dirty="0">
                <a:solidFill>
                  <a:schemeClr val="bg1">
                    <a:lumMod val="65000"/>
                  </a:schemeClr>
                </a:solidFill>
              </a:rPr>
              <a:t>factors in combination are generally recognized as contributing to Edison’s </a:t>
            </a:r>
            <a:r>
              <a:rPr lang="en-US" sz="2600" dirty="0" smtClean="0">
                <a:solidFill>
                  <a:schemeClr val="bg1">
                    <a:lumMod val="65000"/>
                  </a:schemeClr>
                </a:solidFill>
              </a:rPr>
              <a:t>success: 1. </a:t>
            </a:r>
            <a:r>
              <a:rPr lang="en-US" dirty="0" smtClean="0">
                <a:solidFill>
                  <a:schemeClr val="bg1">
                    <a:lumMod val="65000"/>
                  </a:schemeClr>
                </a:solidFill>
              </a:rPr>
              <a:t>durable </a:t>
            </a:r>
            <a:r>
              <a:rPr lang="en-US" dirty="0">
                <a:solidFill>
                  <a:schemeClr val="bg1">
                    <a:lumMod val="65000"/>
                  </a:schemeClr>
                </a:solidFill>
              </a:rPr>
              <a:t>incandescent </a:t>
            </a:r>
            <a:r>
              <a:rPr lang="en-US" dirty="0" smtClean="0">
                <a:solidFill>
                  <a:schemeClr val="bg1">
                    <a:lumMod val="65000"/>
                  </a:schemeClr>
                </a:solidFill>
              </a:rPr>
              <a:t>material 2. </a:t>
            </a:r>
            <a:r>
              <a:rPr lang="en-US" dirty="0">
                <a:solidFill>
                  <a:schemeClr val="bg1">
                    <a:lumMod val="65000"/>
                  </a:schemeClr>
                </a:solidFill>
              </a:rPr>
              <a:t>e</a:t>
            </a:r>
            <a:r>
              <a:rPr lang="en-US" dirty="0" smtClean="0">
                <a:solidFill>
                  <a:schemeClr val="bg1">
                    <a:lumMod val="65000"/>
                  </a:schemeClr>
                </a:solidFill>
              </a:rPr>
              <a:t>limination </a:t>
            </a:r>
            <a:r>
              <a:rPr lang="en-US" dirty="0">
                <a:solidFill>
                  <a:schemeClr val="bg1">
                    <a:lumMod val="65000"/>
                  </a:schemeClr>
                </a:solidFill>
              </a:rPr>
              <a:t>of air from the bulb-a better </a:t>
            </a:r>
            <a:r>
              <a:rPr lang="en-US" dirty="0" smtClean="0">
                <a:solidFill>
                  <a:schemeClr val="bg1">
                    <a:lumMod val="65000"/>
                  </a:schemeClr>
                </a:solidFill>
              </a:rPr>
              <a:t>vacuum and a stronger </a:t>
            </a:r>
            <a:r>
              <a:rPr lang="en-US" dirty="0">
                <a:solidFill>
                  <a:schemeClr val="bg1">
                    <a:lumMod val="65000"/>
                  </a:schemeClr>
                </a:solidFill>
              </a:rPr>
              <a:t>filament </a:t>
            </a:r>
            <a:r>
              <a:rPr lang="en-US" dirty="0" smtClean="0">
                <a:solidFill>
                  <a:schemeClr val="bg1">
                    <a:lumMod val="65000"/>
                  </a:schemeClr>
                </a:solidFill>
              </a:rPr>
              <a:t>material.</a:t>
            </a:r>
            <a:endParaRPr lang="en-US" dirty="0">
              <a:solidFill>
                <a:schemeClr val="bg1">
                  <a:lumMod val="65000"/>
                </a:schemeClr>
              </a:solidFill>
            </a:endParaRPr>
          </a:p>
        </p:txBody>
      </p:sp>
      <p:pic>
        <p:nvPicPr>
          <p:cNvPr id="4" name="Picture 3"/>
          <p:cNvPicPr>
            <a:picLocks noChangeAspect="1"/>
          </p:cNvPicPr>
          <p:nvPr/>
        </p:nvPicPr>
        <p:blipFill>
          <a:blip r:embed="rId2"/>
          <a:stretch>
            <a:fillRect/>
          </a:stretch>
        </p:blipFill>
        <p:spPr>
          <a:xfrm>
            <a:off x="10752270" y="72497"/>
            <a:ext cx="1439730" cy="1920475"/>
          </a:xfrm>
          <a:prstGeom prst="rect">
            <a:avLst/>
          </a:prstGeom>
        </p:spPr>
      </p:pic>
      <p:pic>
        <p:nvPicPr>
          <p:cNvPr id="8" name="Picture 7"/>
          <p:cNvPicPr>
            <a:picLocks noChangeAspect="1"/>
          </p:cNvPicPr>
          <p:nvPr/>
        </p:nvPicPr>
        <p:blipFill>
          <a:blip r:embed="rId3"/>
          <a:stretch>
            <a:fillRect/>
          </a:stretch>
        </p:blipFill>
        <p:spPr>
          <a:xfrm>
            <a:off x="9157449" y="12065"/>
            <a:ext cx="1476486" cy="2150222"/>
          </a:xfrm>
          <a:prstGeom prst="rect">
            <a:avLst/>
          </a:prstGeom>
        </p:spPr>
      </p:pic>
      <p:pic>
        <p:nvPicPr>
          <p:cNvPr id="9" name="Picture 8"/>
          <p:cNvPicPr>
            <a:picLocks noChangeAspect="1"/>
          </p:cNvPicPr>
          <p:nvPr/>
        </p:nvPicPr>
        <p:blipFill rotWithShape="1">
          <a:blip r:embed="rId4"/>
          <a:srcRect l="21412" r="5929" b="1256"/>
          <a:stretch/>
        </p:blipFill>
        <p:spPr>
          <a:xfrm>
            <a:off x="6056555" y="12065"/>
            <a:ext cx="2825414" cy="2150222"/>
          </a:xfrm>
          <a:prstGeom prst="rect">
            <a:avLst/>
          </a:prstGeom>
        </p:spPr>
      </p:pic>
    </p:spTree>
    <p:extLst>
      <p:ext uri="{BB962C8B-B14F-4D97-AF65-F5344CB8AC3E}">
        <p14:creationId xmlns:p14="http://schemas.microsoft.com/office/powerpoint/2010/main" val="18943320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0428642" cy="634701"/>
          </a:xfrm>
        </p:spPr>
        <p:txBody>
          <a:bodyPr>
            <a:normAutofit fontScale="90000"/>
          </a:bodyPr>
          <a:lstStyle/>
          <a:p>
            <a:r>
              <a:rPr lang="en-US" dirty="0" smtClean="0">
                <a:solidFill>
                  <a:schemeClr val="bg1">
                    <a:lumMod val="65000"/>
                  </a:schemeClr>
                </a:solidFill>
              </a:rPr>
              <a:t>Who is Nikola Tesla?</a:t>
            </a:r>
            <a:endParaRPr lang="en-US" dirty="0">
              <a:solidFill>
                <a:schemeClr val="bg1">
                  <a:lumMod val="65000"/>
                </a:schemeClr>
              </a:solidFill>
            </a:endParaRPr>
          </a:p>
        </p:txBody>
      </p:sp>
      <p:sp>
        <p:nvSpPr>
          <p:cNvPr id="3" name="Content Placeholder 2"/>
          <p:cNvSpPr>
            <a:spLocks noGrp="1"/>
          </p:cNvSpPr>
          <p:nvPr>
            <p:ph idx="1"/>
          </p:nvPr>
        </p:nvSpPr>
        <p:spPr>
          <a:xfrm>
            <a:off x="0" y="548640"/>
            <a:ext cx="10210310" cy="6309360"/>
          </a:xfrm>
        </p:spPr>
        <p:txBody>
          <a:bodyPr>
            <a:normAutofit lnSpcReduction="10000"/>
          </a:bodyPr>
          <a:lstStyle/>
          <a:p>
            <a:r>
              <a:rPr lang="en-US" b="1" u="sng" dirty="0"/>
              <a:t>Nikola </a:t>
            </a:r>
            <a:r>
              <a:rPr lang="en-US" b="1" u="sng" dirty="0" smtClean="0"/>
              <a:t>Tesla </a:t>
            </a:r>
            <a:r>
              <a:rPr lang="en-US" dirty="0" smtClean="0"/>
              <a:t>– </a:t>
            </a:r>
            <a:r>
              <a:rPr lang="en-US" b="1" dirty="0" smtClean="0"/>
              <a:t>famous US inventor </a:t>
            </a:r>
            <a:r>
              <a:rPr lang="en-US" sz="2400" dirty="0" smtClean="0">
                <a:solidFill>
                  <a:schemeClr val="bg1">
                    <a:lumMod val="65000"/>
                  </a:schemeClr>
                </a:solidFill>
              </a:rPr>
              <a:t>(born </a:t>
            </a:r>
            <a:r>
              <a:rPr lang="en-US" sz="2400" dirty="0">
                <a:solidFill>
                  <a:schemeClr val="bg1">
                    <a:lumMod val="65000"/>
                  </a:schemeClr>
                </a:solidFill>
              </a:rPr>
              <a:t>in </a:t>
            </a:r>
            <a:r>
              <a:rPr lang="en-US" sz="2400" dirty="0" smtClean="0">
                <a:solidFill>
                  <a:schemeClr val="bg1">
                    <a:lumMod val="65000"/>
                  </a:schemeClr>
                </a:solidFill>
              </a:rPr>
              <a:t>Croatia 1856, came </a:t>
            </a:r>
            <a:r>
              <a:rPr lang="en-US" sz="2400" dirty="0">
                <a:solidFill>
                  <a:schemeClr val="bg1">
                    <a:lumMod val="65000"/>
                  </a:schemeClr>
                </a:solidFill>
              </a:rPr>
              <a:t>to the </a:t>
            </a:r>
            <a:r>
              <a:rPr lang="en-US" sz="2400" dirty="0" smtClean="0">
                <a:solidFill>
                  <a:schemeClr val="bg1">
                    <a:lumMod val="65000"/>
                  </a:schemeClr>
                </a:solidFill>
              </a:rPr>
              <a:t>US in 1884)</a:t>
            </a:r>
          </a:p>
          <a:p>
            <a:r>
              <a:rPr lang="en-US" b="1" dirty="0"/>
              <a:t>W</a:t>
            </a:r>
            <a:r>
              <a:rPr lang="en-US" b="1" dirty="0" smtClean="0"/>
              <a:t>orked </a:t>
            </a:r>
            <a:r>
              <a:rPr lang="en-US" b="1" dirty="0"/>
              <a:t>with Thomas </a:t>
            </a:r>
            <a:r>
              <a:rPr lang="en-US" b="1" dirty="0" smtClean="0"/>
              <a:t>Edison before they parted </a:t>
            </a:r>
            <a:r>
              <a:rPr lang="en-US" b="1" dirty="0"/>
              <a:t>ways</a:t>
            </a:r>
            <a:r>
              <a:rPr lang="en-US" b="1" dirty="0" smtClean="0"/>
              <a:t>.</a:t>
            </a:r>
          </a:p>
          <a:p>
            <a:r>
              <a:rPr lang="en-US" b="1" dirty="0" smtClean="0"/>
              <a:t>He invented:</a:t>
            </a:r>
          </a:p>
          <a:p>
            <a:pPr lvl="1"/>
            <a:r>
              <a:rPr lang="en-US" sz="2800" b="1" dirty="0" smtClean="0"/>
              <a:t>A/C </a:t>
            </a:r>
            <a:r>
              <a:rPr lang="en-US" sz="2800" b="1" dirty="0"/>
              <a:t>machine </a:t>
            </a:r>
            <a:r>
              <a:rPr lang="en-US" dirty="0">
                <a:solidFill>
                  <a:schemeClr val="bg1">
                    <a:lumMod val="65000"/>
                  </a:schemeClr>
                </a:solidFill>
              </a:rPr>
              <a:t>(</a:t>
            </a:r>
            <a:r>
              <a:rPr lang="en-US" dirty="0" smtClean="0">
                <a:solidFill>
                  <a:schemeClr val="bg1">
                    <a:lumMod val="65000"/>
                  </a:schemeClr>
                </a:solidFill>
              </a:rPr>
              <a:t>alternating-current)</a:t>
            </a:r>
          </a:p>
          <a:p>
            <a:pPr lvl="1"/>
            <a:r>
              <a:rPr lang="en-US" sz="2800" b="1" dirty="0" smtClean="0"/>
              <a:t>X-ray machine</a:t>
            </a:r>
          </a:p>
          <a:p>
            <a:pPr lvl="1"/>
            <a:r>
              <a:rPr lang="en-US" sz="2800" b="1" dirty="0" smtClean="0"/>
              <a:t>Radio components </a:t>
            </a:r>
            <a:r>
              <a:rPr lang="en-US" dirty="0" smtClean="0">
                <a:solidFill>
                  <a:schemeClr val="bg1">
                    <a:lumMod val="65000"/>
                  </a:schemeClr>
                </a:solidFill>
              </a:rPr>
              <a:t>such </a:t>
            </a:r>
            <a:r>
              <a:rPr lang="en-US" dirty="0">
                <a:solidFill>
                  <a:schemeClr val="bg1">
                    <a:lumMod val="65000"/>
                  </a:schemeClr>
                </a:solidFill>
              </a:rPr>
              <a:t>as antennas, tuners </a:t>
            </a:r>
            <a:r>
              <a:rPr lang="en-US" dirty="0" err="1" smtClean="0">
                <a:solidFill>
                  <a:schemeClr val="bg1">
                    <a:lumMod val="65000"/>
                  </a:schemeClr>
                </a:solidFill>
              </a:rPr>
              <a:t>etc</a:t>
            </a:r>
            <a:r>
              <a:rPr lang="en-US" dirty="0" smtClean="0">
                <a:solidFill>
                  <a:schemeClr val="bg1">
                    <a:lumMod val="65000"/>
                  </a:schemeClr>
                </a:solidFill>
              </a:rPr>
              <a:t>.,</a:t>
            </a:r>
            <a:r>
              <a:rPr lang="en-US" dirty="0" err="1" smtClean="0">
                <a:solidFill>
                  <a:schemeClr val="bg1">
                    <a:lumMod val="65000"/>
                  </a:schemeClr>
                </a:solidFill>
              </a:rPr>
              <a:t>Guglielmo</a:t>
            </a:r>
            <a:r>
              <a:rPr lang="en-US" dirty="0" smtClean="0">
                <a:solidFill>
                  <a:schemeClr val="bg1">
                    <a:lumMod val="65000"/>
                  </a:schemeClr>
                </a:solidFill>
              </a:rPr>
              <a:t> </a:t>
            </a:r>
            <a:r>
              <a:rPr lang="en-US" dirty="0">
                <a:solidFill>
                  <a:schemeClr val="bg1">
                    <a:lumMod val="65000"/>
                  </a:schemeClr>
                </a:solidFill>
              </a:rPr>
              <a:t>Marconi was given </a:t>
            </a:r>
            <a:r>
              <a:rPr lang="en-US" dirty="0" smtClean="0">
                <a:solidFill>
                  <a:schemeClr val="bg1">
                    <a:lumMod val="65000"/>
                  </a:schemeClr>
                </a:solidFill>
              </a:rPr>
              <a:t>credit for inventing the radio itself.</a:t>
            </a:r>
            <a:r>
              <a:rPr lang="en-US" dirty="0">
                <a:solidFill>
                  <a:schemeClr val="bg1">
                    <a:lumMod val="65000"/>
                  </a:schemeClr>
                </a:solidFill>
              </a:rPr>
              <a:t> </a:t>
            </a:r>
          </a:p>
          <a:p>
            <a:pPr lvl="1"/>
            <a:r>
              <a:rPr lang="en-US" dirty="0" smtClean="0">
                <a:solidFill>
                  <a:schemeClr val="bg1">
                    <a:lumMod val="65000"/>
                  </a:schemeClr>
                </a:solidFill>
              </a:rPr>
              <a:t>He also contributed to many other inventions dealing, remote control, lights, robotics, lasers, wireless communications.</a:t>
            </a:r>
            <a:endParaRPr lang="en-US" dirty="0">
              <a:solidFill>
                <a:schemeClr val="bg1">
                  <a:lumMod val="65000"/>
                </a:schemeClr>
              </a:solidFill>
            </a:endParaRPr>
          </a:p>
          <a:p>
            <a:r>
              <a:rPr lang="en-US" sz="2400" dirty="0" smtClean="0">
                <a:solidFill>
                  <a:schemeClr val="bg1">
                    <a:lumMod val="65000"/>
                  </a:schemeClr>
                </a:solidFill>
              </a:rPr>
              <a:t>He worked in alternating </a:t>
            </a:r>
            <a:r>
              <a:rPr lang="en-US" sz="2400" dirty="0">
                <a:solidFill>
                  <a:schemeClr val="bg1">
                    <a:lumMod val="65000"/>
                  </a:schemeClr>
                </a:solidFill>
              </a:rPr>
              <a:t>current (AC) instead of direct current (DC</a:t>
            </a:r>
            <a:r>
              <a:rPr lang="en-US" sz="2400" dirty="0" smtClean="0">
                <a:solidFill>
                  <a:schemeClr val="bg1">
                    <a:lumMod val="65000"/>
                  </a:schemeClr>
                </a:solidFill>
              </a:rPr>
              <a:t>) which Edison used.</a:t>
            </a:r>
            <a:r>
              <a:rPr lang="en-US" sz="2400" dirty="0">
                <a:solidFill>
                  <a:schemeClr val="bg1">
                    <a:lumMod val="65000"/>
                  </a:schemeClr>
                </a:solidFill>
              </a:rPr>
              <a:t> </a:t>
            </a:r>
            <a:r>
              <a:rPr lang="en-US" sz="2400" dirty="0" smtClean="0">
                <a:solidFill>
                  <a:schemeClr val="bg1">
                    <a:lumMod val="65000"/>
                  </a:schemeClr>
                </a:solidFill>
              </a:rPr>
              <a:t>(This is where the band AC/DC got its name)</a:t>
            </a:r>
          </a:p>
          <a:p>
            <a:r>
              <a:rPr lang="en-US" sz="2400" dirty="0">
                <a:solidFill>
                  <a:schemeClr val="bg1">
                    <a:lumMod val="65000"/>
                  </a:schemeClr>
                </a:solidFill>
              </a:rPr>
              <a:t>AC Motors can be found in numerous home appliances and applications, including</a:t>
            </a:r>
            <a:r>
              <a:rPr lang="en-US" sz="2400" dirty="0" smtClean="0">
                <a:solidFill>
                  <a:schemeClr val="bg1">
                    <a:lumMod val="65000"/>
                  </a:schemeClr>
                </a:solidFill>
              </a:rPr>
              <a:t>: clocks, power tools, disk drives, washing machines, home appliances, fans, pumps, compressors, many of appliances also use DC motors or a universal (combination of both)</a:t>
            </a:r>
          </a:p>
          <a:p>
            <a:r>
              <a:rPr lang="en-US" sz="2400" dirty="0" smtClean="0">
                <a:solidFill>
                  <a:schemeClr val="bg1">
                    <a:lumMod val="65000"/>
                  </a:schemeClr>
                </a:solidFill>
              </a:rPr>
              <a:t>He </a:t>
            </a:r>
            <a:r>
              <a:rPr lang="en-US" sz="2400" dirty="0">
                <a:solidFill>
                  <a:schemeClr val="bg1">
                    <a:lumMod val="65000"/>
                  </a:schemeClr>
                </a:solidFill>
              </a:rPr>
              <a:t>sold </a:t>
            </a:r>
            <a:r>
              <a:rPr lang="en-US" sz="2400" dirty="0" smtClean="0">
                <a:solidFill>
                  <a:schemeClr val="bg1">
                    <a:lumMod val="65000"/>
                  </a:schemeClr>
                </a:solidFill>
              </a:rPr>
              <a:t>his alternating-current machine patent </a:t>
            </a:r>
            <a:r>
              <a:rPr lang="en-US" sz="2400" dirty="0">
                <a:solidFill>
                  <a:schemeClr val="bg1">
                    <a:lumMod val="65000"/>
                  </a:schemeClr>
                </a:solidFill>
              </a:rPr>
              <a:t>to George Westinghouse. </a:t>
            </a:r>
            <a:endParaRPr lang="en-US" sz="2400" dirty="0" smtClean="0">
              <a:solidFill>
                <a:schemeClr val="bg1">
                  <a:lumMod val="65000"/>
                </a:schemeClr>
              </a:solidFill>
            </a:endParaRPr>
          </a:p>
        </p:txBody>
      </p:sp>
      <p:pic>
        <p:nvPicPr>
          <p:cNvPr id="4" name="Picture 3"/>
          <p:cNvPicPr>
            <a:picLocks noChangeAspect="1"/>
          </p:cNvPicPr>
          <p:nvPr/>
        </p:nvPicPr>
        <p:blipFill>
          <a:blip r:embed="rId2"/>
          <a:stretch>
            <a:fillRect/>
          </a:stretch>
        </p:blipFill>
        <p:spPr>
          <a:xfrm>
            <a:off x="10197395" y="641"/>
            <a:ext cx="1994605" cy="2678014"/>
          </a:xfrm>
          <a:prstGeom prst="rect">
            <a:avLst/>
          </a:prstGeom>
        </p:spPr>
      </p:pic>
      <p:pic>
        <p:nvPicPr>
          <p:cNvPr id="6" name="Picture 5"/>
          <p:cNvPicPr>
            <a:picLocks noChangeAspect="1"/>
          </p:cNvPicPr>
          <p:nvPr/>
        </p:nvPicPr>
        <p:blipFill rotWithShape="1">
          <a:blip r:embed="rId3"/>
          <a:srcRect l="10250" t="6786" r="3464" b="3463"/>
          <a:stretch/>
        </p:blipFill>
        <p:spPr>
          <a:xfrm>
            <a:off x="10210310" y="5282005"/>
            <a:ext cx="1981690" cy="1545926"/>
          </a:xfrm>
          <a:prstGeom prst="rect">
            <a:avLst/>
          </a:prstGeom>
        </p:spPr>
      </p:pic>
      <p:pic>
        <p:nvPicPr>
          <p:cNvPr id="7" name="Picture 6"/>
          <p:cNvPicPr>
            <a:picLocks noChangeAspect="1"/>
          </p:cNvPicPr>
          <p:nvPr/>
        </p:nvPicPr>
        <p:blipFill rotWithShape="1">
          <a:blip r:embed="rId4"/>
          <a:srcRect l="1" r="853" b="24918"/>
          <a:stretch/>
        </p:blipFill>
        <p:spPr>
          <a:xfrm>
            <a:off x="10174484" y="2873372"/>
            <a:ext cx="2017516" cy="1566707"/>
          </a:xfrm>
          <a:prstGeom prst="rect">
            <a:avLst/>
          </a:prstGeom>
        </p:spPr>
      </p:pic>
    </p:spTree>
    <p:extLst>
      <p:ext uri="{BB962C8B-B14F-4D97-AF65-F5344CB8AC3E}">
        <p14:creationId xmlns:p14="http://schemas.microsoft.com/office/powerpoint/2010/main" val="4159943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1215" y="774559"/>
            <a:ext cx="7047724" cy="507539"/>
          </a:xfrm>
        </p:spPr>
        <p:txBody>
          <a:bodyPr>
            <a:noAutofit/>
          </a:bodyPr>
          <a:lstStyle/>
          <a:p>
            <a:pPr algn="ctr"/>
            <a:r>
              <a:rPr lang="en-US" sz="3200" dirty="0" smtClean="0">
                <a:solidFill>
                  <a:schemeClr val="bg1">
                    <a:lumMod val="65000"/>
                  </a:schemeClr>
                </a:solidFill>
                <a:latin typeface="+mn-lt"/>
              </a:rPr>
              <a:t>	Thomas Edison vs Nikola Tesla</a:t>
            </a:r>
            <a:endParaRPr lang="en-US" sz="3200" dirty="0">
              <a:solidFill>
                <a:schemeClr val="bg1">
                  <a:lumMod val="65000"/>
                </a:schemeClr>
              </a:solidFill>
              <a:latin typeface="+mn-lt"/>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8939" y="0"/>
            <a:ext cx="1533781" cy="205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727" r="18909" b="52704"/>
          <a:stretch/>
        </p:blipFill>
        <p:spPr bwMode="auto">
          <a:xfrm>
            <a:off x="1050211" y="0"/>
            <a:ext cx="1643449" cy="2056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2056660"/>
            <a:ext cx="12191999" cy="5426101"/>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b="1" u="sng" dirty="0">
                <a:solidFill>
                  <a:prstClr val="black"/>
                </a:solidFill>
              </a:rPr>
              <a:t>“War of Currents” </a:t>
            </a:r>
            <a:r>
              <a:rPr lang="en-US" sz="2800" b="1" dirty="0" smtClean="0">
                <a:solidFill>
                  <a:prstClr val="black"/>
                </a:solidFill>
              </a:rPr>
              <a:t>– (1880’s-920’s), a </a:t>
            </a:r>
            <a:r>
              <a:rPr lang="en-US" sz="2800" b="1" dirty="0">
                <a:solidFill>
                  <a:prstClr val="black"/>
                </a:solidFill>
              </a:rPr>
              <a:t>bitter feud/competition between Edison and Tesla </a:t>
            </a:r>
            <a:r>
              <a:rPr lang="en-US" sz="2800" b="1" dirty="0" smtClean="0">
                <a:solidFill>
                  <a:prstClr val="black"/>
                </a:solidFill>
              </a:rPr>
              <a:t>over which type of electric power (AC or DC) was better &amp; safer.</a:t>
            </a:r>
            <a:endParaRPr lang="en-US" sz="2800" dirty="0">
              <a:solidFill>
                <a:prstClr val="white">
                  <a:lumMod val="65000"/>
                </a:prstClr>
              </a:solidFill>
            </a:endParaRPr>
          </a:p>
          <a:p>
            <a:pPr marL="228600" lvl="0" indent="-228600">
              <a:lnSpc>
                <a:spcPct val="90000"/>
              </a:lnSpc>
              <a:spcBef>
                <a:spcPts val="1000"/>
              </a:spcBef>
              <a:buFont typeface="Arial" panose="020B0604020202020204" pitchFamily="34" charset="0"/>
              <a:buChar char="•"/>
            </a:pPr>
            <a:r>
              <a:rPr lang="en-US" sz="2400" dirty="0">
                <a:solidFill>
                  <a:prstClr val="white">
                    <a:lumMod val="65000"/>
                  </a:prstClr>
                </a:solidFill>
              </a:rPr>
              <a:t>Electricity is a natural phenomenon and so it was not 'invented' but "discovered".  Modern day use of electricity is the result of the work of many inventors, scientists, and researchers.  Thomas Edison and Nikola Tesla both made major contributions to bringing electricity to people’s homes.  </a:t>
            </a:r>
            <a:r>
              <a:rPr lang="en-US" sz="2400" dirty="0">
                <a:solidFill>
                  <a:schemeClr val="bg1">
                    <a:lumMod val="65000"/>
                  </a:schemeClr>
                </a:solidFill>
              </a:rPr>
              <a:t>Starting in the late 1880s, Thomas Edison and Nikola Tesla were embroiled in a battle now known as the War of the Currents.</a:t>
            </a:r>
          </a:p>
          <a:p>
            <a:pPr marL="228600" indent="-228600" fontAlgn="base">
              <a:lnSpc>
                <a:spcPct val="90000"/>
              </a:lnSpc>
              <a:spcBef>
                <a:spcPts val="1000"/>
              </a:spcBef>
              <a:buFont typeface="Arial" panose="020B0604020202020204" pitchFamily="34" charset="0"/>
              <a:buChar char="•"/>
            </a:pPr>
            <a:r>
              <a:rPr lang="en-US" sz="2400" dirty="0">
                <a:solidFill>
                  <a:prstClr val="white">
                    <a:lumMod val="65000"/>
                  </a:prstClr>
                </a:solidFill>
              </a:rPr>
              <a:t>Edison developed direct current -- current that runs continually in a single direction, like in a battery or a fuel cell. During the early years of electricity, direct current (shorthanded as DC) was the standard in the U.S.  But there was one problem. Direct current is not easily converted to higher or lower voltages.  Tesla believed that alternating current (or AC) was the solution to this problem. </a:t>
            </a:r>
            <a:r>
              <a:rPr lang="en-US" sz="1200" dirty="0">
                <a:hlinkClick r:id="rId4"/>
              </a:rPr>
              <a:t>https://www.youtube.com/watch?v=ZvgVGYzJ300</a:t>
            </a:r>
            <a:r>
              <a:rPr lang="en-US" sz="1200" dirty="0"/>
              <a:t>  47:00</a:t>
            </a:r>
          </a:p>
          <a:p>
            <a:pPr marL="228600" lvl="0" indent="-228600" fontAlgn="base">
              <a:lnSpc>
                <a:spcPct val="90000"/>
              </a:lnSpc>
              <a:spcBef>
                <a:spcPts val="1000"/>
              </a:spcBef>
              <a:buFont typeface="Arial" panose="020B0604020202020204" pitchFamily="34" charset="0"/>
              <a:buChar char="•"/>
            </a:pPr>
            <a:endParaRPr lang="en-US" sz="2400" dirty="0" smtClean="0">
              <a:solidFill>
                <a:prstClr val="white">
                  <a:lumMod val="65000"/>
                </a:prstClr>
              </a:solidFill>
            </a:endParaRPr>
          </a:p>
          <a:p>
            <a:pPr marL="228600" lvl="0" indent="-228600" fontAlgn="base">
              <a:lnSpc>
                <a:spcPct val="90000"/>
              </a:lnSpc>
              <a:spcBef>
                <a:spcPts val="1000"/>
              </a:spcBef>
              <a:buFont typeface="Arial" panose="020B0604020202020204" pitchFamily="34" charset="0"/>
              <a:buChar char="•"/>
            </a:pPr>
            <a:endParaRPr lang="en-US" sz="2400" dirty="0">
              <a:solidFill>
                <a:prstClr val="white">
                  <a:lumMod val="65000"/>
                </a:prstClr>
              </a:solidFill>
            </a:endParaRPr>
          </a:p>
        </p:txBody>
      </p:sp>
    </p:spTree>
    <p:extLst>
      <p:ext uri="{BB962C8B-B14F-4D97-AF65-F5344CB8AC3E}">
        <p14:creationId xmlns:p14="http://schemas.microsoft.com/office/powerpoint/2010/main" val="2837312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8350" y="1"/>
            <a:ext cx="10515600" cy="548639"/>
          </a:xfrm>
        </p:spPr>
        <p:txBody>
          <a:bodyPr>
            <a:normAutofit/>
          </a:bodyPr>
          <a:lstStyle/>
          <a:p>
            <a:r>
              <a:rPr lang="en-US" sz="3200" dirty="0" smtClean="0">
                <a:solidFill>
                  <a:schemeClr val="bg1">
                    <a:lumMod val="65000"/>
                  </a:schemeClr>
                </a:solidFill>
                <a:latin typeface="+mn-lt"/>
              </a:rPr>
              <a:t>City Street Lamps</a:t>
            </a:r>
            <a:endParaRPr lang="en-US" sz="3200" dirty="0">
              <a:solidFill>
                <a:schemeClr val="bg1">
                  <a:lumMod val="65000"/>
                </a:schemeClr>
              </a:solidFill>
              <a:latin typeface="+mn-lt"/>
            </a:endParaRPr>
          </a:p>
        </p:txBody>
      </p:sp>
      <p:sp>
        <p:nvSpPr>
          <p:cNvPr id="4" name="Content Placeholder 3"/>
          <p:cNvSpPr>
            <a:spLocks noGrp="1"/>
          </p:cNvSpPr>
          <p:nvPr>
            <p:ph idx="1"/>
          </p:nvPr>
        </p:nvSpPr>
        <p:spPr>
          <a:xfrm>
            <a:off x="0" y="548640"/>
            <a:ext cx="12192000" cy="5717689"/>
          </a:xfrm>
        </p:spPr>
        <p:txBody>
          <a:bodyPr>
            <a:normAutofit/>
          </a:bodyPr>
          <a:lstStyle/>
          <a:p>
            <a:r>
              <a:rPr lang="en-US" sz="2400" dirty="0" smtClean="0">
                <a:solidFill>
                  <a:schemeClr val="bg1">
                    <a:lumMod val="65000"/>
                  </a:schemeClr>
                </a:solidFill>
              </a:rPr>
              <a:t>Oil lamps were used as city street lights in the 1700’s and early 1800’s</a:t>
            </a:r>
          </a:p>
          <a:p>
            <a:r>
              <a:rPr lang="en-US" sz="2400" dirty="0" smtClean="0">
                <a:solidFill>
                  <a:schemeClr val="bg1">
                    <a:lumMod val="65000"/>
                  </a:schemeClr>
                </a:solidFill>
              </a:rPr>
              <a:t>Gas was used to light city street lights from 1820’s – late 1880’s</a:t>
            </a:r>
          </a:p>
          <a:p>
            <a:r>
              <a:rPr lang="en-US" sz="2400" dirty="0" smtClean="0">
                <a:solidFill>
                  <a:schemeClr val="bg1">
                    <a:lumMod val="65000"/>
                  </a:schemeClr>
                </a:solidFill>
              </a:rPr>
              <a:t>Early </a:t>
            </a:r>
            <a:r>
              <a:rPr lang="en-US" sz="2400" dirty="0">
                <a:solidFill>
                  <a:schemeClr val="bg1">
                    <a:lumMod val="65000"/>
                  </a:schemeClr>
                </a:solidFill>
              </a:rPr>
              <a:t>gas </a:t>
            </a:r>
            <a:r>
              <a:rPr lang="en-US" sz="2400" dirty="0" smtClean="0">
                <a:solidFill>
                  <a:schemeClr val="bg1">
                    <a:lumMod val="65000"/>
                  </a:schemeClr>
                </a:solidFill>
              </a:rPr>
              <a:t>street lights </a:t>
            </a:r>
            <a:r>
              <a:rPr lang="en-US" sz="2400" dirty="0">
                <a:solidFill>
                  <a:schemeClr val="bg1">
                    <a:lumMod val="65000"/>
                  </a:schemeClr>
                </a:solidFill>
              </a:rPr>
              <a:t>had to be lit manually, but many later designs are self-igniting</a:t>
            </a:r>
            <a:r>
              <a:rPr lang="en-US" sz="2400" dirty="0" smtClean="0">
                <a:solidFill>
                  <a:schemeClr val="bg1">
                    <a:lumMod val="65000"/>
                  </a:schemeClr>
                </a:solidFill>
              </a:rPr>
              <a:t>.</a:t>
            </a:r>
          </a:p>
          <a:p>
            <a:r>
              <a:rPr lang="en-US" b="1" dirty="0" smtClean="0"/>
              <a:t>1880’s-1920’s the change from gas to electric city street lights</a:t>
            </a:r>
            <a:endParaRPr lang="en-US" sz="2400" dirty="0">
              <a:solidFill>
                <a:schemeClr val="bg1">
                  <a:lumMod val="65000"/>
                </a:schemeClr>
              </a:solidFill>
            </a:endParaRPr>
          </a:p>
        </p:txBody>
      </p:sp>
      <p:pic>
        <p:nvPicPr>
          <p:cNvPr id="7" name="Picture 6"/>
          <p:cNvPicPr>
            <a:picLocks noChangeAspect="1"/>
          </p:cNvPicPr>
          <p:nvPr/>
        </p:nvPicPr>
        <p:blipFill rotWithShape="1">
          <a:blip r:embed="rId2"/>
          <a:srcRect t="462" r="28571"/>
          <a:stretch/>
        </p:blipFill>
        <p:spPr>
          <a:xfrm>
            <a:off x="0" y="2401734"/>
            <a:ext cx="1699708" cy="4386307"/>
          </a:xfrm>
          <a:prstGeom prst="rect">
            <a:avLst/>
          </a:prstGeom>
        </p:spPr>
      </p:pic>
      <p:pic>
        <p:nvPicPr>
          <p:cNvPr id="10" name="Picture 9"/>
          <p:cNvPicPr>
            <a:picLocks noChangeAspect="1"/>
          </p:cNvPicPr>
          <p:nvPr/>
        </p:nvPicPr>
        <p:blipFill rotWithShape="1">
          <a:blip r:embed="rId3"/>
          <a:srcRect l="15676" r="17027" b="1439"/>
          <a:stretch/>
        </p:blipFill>
        <p:spPr>
          <a:xfrm>
            <a:off x="1855757" y="2401733"/>
            <a:ext cx="2395973" cy="4386307"/>
          </a:xfrm>
          <a:prstGeom prst="rect">
            <a:avLst/>
          </a:prstGeom>
        </p:spPr>
      </p:pic>
      <p:pic>
        <p:nvPicPr>
          <p:cNvPr id="11" name="Picture 10"/>
          <p:cNvPicPr>
            <a:picLocks noChangeAspect="1"/>
          </p:cNvPicPr>
          <p:nvPr/>
        </p:nvPicPr>
        <p:blipFill>
          <a:blip r:embed="rId4"/>
          <a:stretch>
            <a:fillRect/>
          </a:stretch>
        </p:blipFill>
        <p:spPr>
          <a:xfrm>
            <a:off x="5757974" y="2485016"/>
            <a:ext cx="5286655" cy="3937299"/>
          </a:xfrm>
          <a:prstGeom prst="rect">
            <a:avLst/>
          </a:prstGeom>
        </p:spPr>
      </p:pic>
      <p:sp>
        <p:nvSpPr>
          <p:cNvPr id="12" name="Rectangle 11"/>
          <p:cNvSpPr/>
          <p:nvPr/>
        </p:nvSpPr>
        <p:spPr>
          <a:xfrm>
            <a:off x="6756700" y="6445636"/>
            <a:ext cx="2776786" cy="461665"/>
          </a:xfrm>
          <a:prstGeom prst="rect">
            <a:avLst/>
          </a:prstGeom>
        </p:spPr>
        <p:txBody>
          <a:bodyPr wrap="none">
            <a:spAutoFit/>
          </a:bodyPr>
          <a:lstStyle/>
          <a:p>
            <a:r>
              <a:rPr lang="en-US" sz="2400" b="1" dirty="0" smtClean="0">
                <a:solidFill>
                  <a:schemeClr val="bg1">
                    <a:lumMod val="65000"/>
                  </a:schemeClr>
                </a:solidFill>
              </a:rPr>
              <a:t>Times Square 1920’s</a:t>
            </a:r>
            <a:endParaRPr lang="en-US" sz="2400" b="1" dirty="0">
              <a:solidFill>
                <a:schemeClr val="bg1">
                  <a:lumMod val="65000"/>
                </a:schemeClr>
              </a:solidFill>
            </a:endParaRPr>
          </a:p>
        </p:txBody>
      </p:sp>
    </p:spTree>
    <p:extLst>
      <p:ext uri="{BB962C8B-B14F-4D97-AF65-F5344CB8AC3E}">
        <p14:creationId xmlns:p14="http://schemas.microsoft.com/office/powerpoint/2010/main" val="2568834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32734"/>
            <a:ext cx="12095181" cy="3318604"/>
          </a:xfrm>
        </p:spPr>
        <p:txBody>
          <a:bodyPr/>
          <a:lstStyle/>
          <a:p>
            <a:r>
              <a:rPr lang="en-US" b="1" u="sng" dirty="0"/>
              <a:t>Ice </a:t>
            </a:r>
            <a:r>
              <a:rPr lang="en-US" b="1" u="sng" dirty="0" smtClean="0"/>
              <a:t>cutting</a:t>
            </a:r>
            <a:r>
              <a:rPr lang="en-US" b="1" u="sng" dirty="0"/>
              <a:t> </a:t>
            </a:r>
            <a:r>
              <a:rPr lang="en-US" b="1" dirty="0" smtClean="0"/>
              <a:t>– a </a:t>
            </a:r>
            <a:r>
              <a:rPr lang="en-US" b="1" dirty="0"/>
              <a:t>winter occupation </a:t>
            </a:r>
            <a:r>
              <a:rPr lang="en-US" b="1" dirty="0" smtClean="0"/>
              <a:t>to </a:t>
            </a:r>
            <a:r>
              <a:rPr lang="en-US" b="1" dirty="0"/>
              <a:t>collect </a:t>
            </a:r>
            <a:r>
              <a:rPr lang="en-US" b="1" dirty="0" smtClean="0"/>
              <a:t>ice </a:t>
            </a:r>
            <a:r>
              <a:rPr lang="en-US" b="1" dirty="0"/>
              <a:t>from lakes </a:t>
            </a:r>
            <a:r>
              <a:rPr lang="en-US" b="1" dirty="0" smtClean="0"/>
              <a:t>for </a:t>
            </a:r>
            <a:r>
              <a:rPr lang="en-US" b="1" dirty="0"/>
              <a:t>storage in ice </a:t>
            </a:r>
            <a:r>
              <a:rPr lang="en-US" b="1" dirty="0" smtClean="0"/>
              <a:t>houses</a:t>
            </a:r>
            <a:r>
              <a:rPr lang="en-US" b="1" dirty="0"/>
              <a:t> and sale </a:t>
            </a:r>
            <a:r>
              <a:rPr lang="en-US" dirty="0">
                <a:solidFill>
                  <a:schemeClr val="bg1">
                    <a:lumMod val="65000"/>
                  </a:schemeClr>
                </a:solidFill>
              </a:rPr>
              <a:t>as a pre-refrigeration cooling method. Kept insulated, the ice was preserved for all-year delivery to residential and commercial customers with ice boxes for cold food storage.</a:t>
            </a:r>
          </a:p>
        </p:txBody>
      </p:sp>
      <p:pic>
        <p:nvPicPr>
          <p:cNvPr id="4" name="Picture 3"/>
          <p:cNvPicPr>
            <a:picLocks noChangeAspect="1"/>
          </p:cNvPicPr>
          <p:nvPr/>
        </p:nvPicPr>
        <p:blipFill rotWithShape="1">
          <a:blip r:embed="rId2"/>
          <a:srcRect t="-666" r="23825"/>
          <a:stretch/>
        </p:blipFill>
        <p:spPr>
          <a:xfrm>
            <a:off x="75304" y="3282362"/>
            <a:ext cx="3937300" cy="2667897"/>
          </a:xfrm>
          <a:prstGeom prst="rect">
            <a:avLst/>
          </a:prstGeom>
        </p:spPr>
      </p:pic>
      <p:pic>
        <p:nvPicPr>
          <p:cNvPr id="5" name="Picture 4"/>
          <p:cNvPicPr>
            <a:picLocks noChangeAspect="1"/>
          </p:cNvPicPr>
          <p:nvPr/>
        </p:nvPicPr>
        <p:blipFill>
          <a:blip r:embed="rId3"/>
          <a:stretch>
            <a:fillRect/>
          </a:stretch>
        </p:blipFill>
        <p:spPr>
          <a:xfrm>
            <a:off x="4178786" y="3282362"/>
            <a:ext cx="4286250" cy="2933700"/>
          </a:xfrm>
          <a:prstGeom prst="rect">
            <a:avLst/>
          </a:prstGeom>
        </p:spPr>
      </p:pic>
      <p:pic>
        <p:nvPicPr>
          <p:cNvPr id="6" name="Picture 5"/>
          <p:cNvPicPr>
            <a:picLocks noChangeAspect="1"/>
          </p:cNvPicPr>
          <p:nvPr/>
        </p:nvPicPr>
        <p:blipFill>
          <a:blip r:embed="rId4"/>
          <a:stretch>
            <a:fillRect/>
          </a:stretch>
        </p:blipFill>
        <p:spPr>
          <a:xfrm>
            <a:off x="8631218" y="3276852"/>
            <a:ext cx="3533672" cy="2381669"/>
          </a:xfrm>
          <a:prstGeom prst="rect">
            <a:avLst/>
          </a:prstGeom>
        </p:spPr>
      </p:pic>
      <p:sp>
        <p:nvSpPr>
          <p:cNvPr id="2" name="Rectangle 1"/>
          <p:cNvSpPr/>
          <p:nvPr/>
        </p:nvSpPr>
        <p:spPr>
          <a:xfrm>
            <a:off x="1501304" y="0"/>
            <a:ext cx="7899663" cy="954107"/>
          </a:xfrm>
          <a:prstGeom prst="rect">
            <a:avLst/>
          </a:prstGeom>
        </p:spPr>
        <p:txBody>
          <a:bodyPr wrap="none">
            <a:spAutoFit/>
          </a:bodyPr>
          <a:lstStyle/>
          <a:p>
            <a:r>
              <a:rPr lang="en-US" sz="2800" b="1" dirty="0" smtClean="0">
                <a:solidFill>
                  <a:schemeClr val="bg1">
                    <a:lumMod val="65000"/>
                  </a:schemeClr>
                </a:solidFill>
              </a:rPr>
              <a:t>How did people keep food cold before refrigeration </a:t>
            </a:r>
          </a:p>
          <a:p>
            <a:r>
              <a:rPr lang="en-US" sz="2800" b="1" dirty="0" smtClean="0">
                <a:solidFill>
                  <a:schemeClr val="bg1">
                    <a:lumMod val="65000"/>
                  </a:schemeClr>
                </a:solidFill>
              </a:rPr>
              <a:t>became mainstream in the 1940’s/50’s?</a:t>
            </a:r>
            <a:endParaRPr lang="en-US" sz="2800" dirty="0">
              <a:solidFill>
                <a:schemeClr val="bg1">
                  <a:lumMod val="65000"/>
                </a:schemeClr>
              </a:solidFill>
            </a:endParaRPr>
          </a:p>
        </p:txBody>
      </p:sp>
    </p:spTree>
    <p:extLst>
      <p:ext uri="{BB962C8B-B14F-4D97-AF65-F5344CB8AC3E}">
        <p14:creationId xmlns:p14="http://schemas.microsoft.com/office/powerpoint/2010/main" val="32205233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095181" cy="4351338"/>
          </a:xfrm>
        </p:spPr>
        <p:txBody>
          <a:bodyPr/>
          <a:lstStyle/>
          <a:p>
            <a:r>
              <a:rPr lang="en-US" b="1" u="sng" dirty="0"/>
              <a:t>Ice </a:t>
            </a:r>
            <a:r>
              <a:rPr lang="en-US" b="1" u="sng" dirty="0" smtClean="0"/>
              <a:t>houses </a:t>
            </a:r>
            <a:r>
              <a:rPr lang="en-US" b="1" dirty="0" smtClean="0"/>
              <a:t>–buildings </a:t>
            </a:r>
            <a:r>
              <a:rPr lang="en-US" b="1" dirty="0"/>
              <a:t>used to store ice throughout the year, </a:t>
            </a:r>
            <a:r>
              <a:rPr lang="en-US" b="1" dirty="0" smtClean="0"/>
              <a:t>prior </a:t>
            </a:r>
            <a:r>
              <a:rPr lang="en-US" b="1" dirty="0"/>
              <a:t>to the invention of the refrigerator. </a:t>
            </a:r>
            <a:r>
              <a:rPr lang="en-US" sz="2400" dirty="0" smtClean="0">
                <a:solidFill>
                  <a:schemeClr val="bg1">
                    <a:lumMod val="65000"/>
                  </a:schemeClr>
                </a:solidFill>
              </a:rPr>
              <a:t>Most were built underground and close </a:t>
            </a:r>
            <a:r>
              <a:rPr lang="en-US" sz="2400" dirty="0">
                <a:solidFill>
                  <a:schemeClr val="bg1">
                    <a:lumMod val="65000"/>
                  </a:schemeClr>
                </a:solidFill>
              </a:rPr>
              <a:t>to </a:t>
            </a:r>
            <a:r>
              <a:rPr lang="en-US" sz="2400" dirty="0" smtClean="0">
                <a:solidFill>
                  <a:schemeClr val="bg1">
                    <a:lumMod val="65000"/>
                  </a:schemeClr>
                </a:solidFill>
              </a:rPr>
              <a:t>freshwater </a:t>
            </a:r>
            <a:r>
              <a:rPr lang="en-US" sz="2400" dirty="0">
                <a:solidFill>
                  <a:schemeClr val="bg1">
                    <a:lumMod val="65000"/>
                  </a:schemeClr>
                </a:solidFill>
              </a:rPr>
              <a:t>lakes, </a:t>
            </a:r>
            <a:r>
              <a:rPr lang="en-US" sz="2400" dirty="0" smtClean="0">
                <a:solidFill>
                  <a:schemeClr val="bg1">
                    <a:lumMod val="65000"/>
                  </a:schemeClr>
                </a:solidFill>
              </a:rPr>
              <a:t>other were </a:t>
            </a:r>
            <a:r>
              <a:rPr lang="en-US" sz="2400" dirty="0">
                <a:solidFill>
                  <a:schemeClr val="bg1">
                    <a:lumMod val="65000"/>
                  </a:schemeClr>
                </a:solidFill>
              </a:rPr>
              <a:t>buildings </a:t>
            </a:r>
            <a:r>
              <a:rPr lang="en-US" sz="2400" dirty="0" smtClean="0">
                <a:solidFill>
                  <a:schemeClr val="bg1">
                    <a:lumMod val="65000"/>
                  </a:schemeClr>
                </a:solidFill>
              </a:rPr>
              <a:t>which were heavily</a:t>
            </a:r>
            <a:r>
              <a:rPr lang="en-US" sz="2400" dirty="0">
                <a:solidFill>
                  <a:schemeClr val="bg1">
                    <a:lumMod val="65000"/>
                  </a:schemeClr>
                </a:solidFill>
              </a:rPr>
              <a:t> </a:t>
            </a:r>
            <a:r>
              <a:rPr lang="en-US" sz="2400" dirty="0" smtClean="0">
                <a:solidFill>
                  <a:schemeClr val="bg1">
                    <a:lumMod val="65000"/>
                  </a:schemeClr>
                </a:solidFill>
              </a:rPr>
              <a:t>insulated.</a:t>
            </a:r>
            <a:endParaRPr lang="en-US" sz="2400" dirty="0">
              <a:solidFill>
                <a:schemeClr val="bg1">
                  <a:lumMod val="65000"/>
                </a:schemeClr>
              </a:solidFill>
            </a:endParaRPr>
          </a:p>
          <a:p>
            <a:r>
              <a:rPr lang="en-US" sz="2400" dirty="0">
                <a:solidFill>
                  <a:schemeClr val="bg1">
                    <a:lumMod val="65000"/>
                  </a:schemeClr>
                </a:solidFill>
              </a:rPr>
              <a:t>During the winter, ice and </a:t>
            </a:r>
            <a:r>
              <a:rPr lang="en-US" sz="2400" dirty="0" smtClean="0">
                <a:solidFill>
                  <a:schemeClr val="bg1">
                    <a:lumMod val="65000"/>
                  </a:schemeClr>
                </a:solidFill>
              </a:rPr>
              <a:t>snow</a:t>
            </a:r>
            <a:r>
              <a:rPr lang="en-US" sz="2400" dirty="0">
                <a:solidFill>
                  <a:schemeClr val="bg1">
                    <a:lumMod val="65000"/>
                  </a:schemeClr>
                </a:solidFill>
              </a:rPr>
              <a:t> would be taken into the ice house and packed with insulation, often straw </a:t>
            </a:r>
            <a:r>
              <a:rPr lang="en-US" sz="2400" dirty="0" smtClean="0">
                <a:solidFill>
                  <a:schemeClr val="bg1">
                    <a:lumMod val="65000"/>
                  </a:schemeClr>
                </a:solidFill>
              </a:rPr>
              <a:t>or sawdust</a:t>
            </a:r>
            <a:r>
              <a:rPr lang="en-US" sz="2400" dirty="0">
                <a:solidFill>
                  <a:schemeClr val="bg1">
                    <a:lumMod val="65000"/>
                  </a:schemeClr>
                </a:solidFill>
              </a:rPr>
              <a:t>. It would remain frozen for many months, often until the following winter, and could be used as a source of ice during summer months</a:t>
            </a:r>
            <a:r>
              <a:rPr lang="en-US" sz="2400" dirty="0" smtClean="0">
                <a:solidFill>
                  <a:schemeClr val="bg1">
                    <a:lumMod val="65000"/>
                  </a:schemeClr>
                </a:solidFill>
              </a:rPr>
              <a:t>.</a:t>
            </a:r>
          </a:p>
          <a:p>
            <a:endParaRPr lang="en-US" dirty="0"/>
          </a:p>
        </p:txBody>
      </p:sp>
      <p:pic>
        <p:nvPicPr>
          <p:cNvPr id="7" name="Picture 6"/>
          <p:cNvPicPr>
            <a:picLocks noChangeAspect="1"/>
          </p:cNvPicPr>
          <p:nvPr/>
        </p:nvPicPr>
        <p:blipFill>
          <a:blip r:embed="rId2"/>
          <a:stretch>
            <a:fillRect/>
          </a:stretch>
        </p:blipFill>
        <p:spPr>
          <a:xfrm>
            <a:off x="430306" y="2742030"/>
            <a:ext cx="5151400" cy="4115970"/>
          </a:xfrm>
          <a:prstGeom prst="rect">
            <a:avLst/>
          </a:prstGeom>
        </p:spPr>
      </p:pic>
      <p:pic>
        <p:nvPicPr>
          <p:cNvPr id="8" name="Picture 7"/>
          <p:cNvPicPr>
            <a:picLocks noChangeAspect="1"/>
          </p:cNvPicPr>
          <p:nvPr/>
        </p:nvPicPr>
        <p:blipFill>
          <a:blip r:embed="rId3"/>
          <a:stretch>
            <a:fillRect/>
          </a:stretch>
        </p:blipFill>
        <p:spPr>
          <a:xfrm>
            <a:off x="6411780" y="2742030"/>
            <a:ext cx="5124493" cy="4133015"/>
          </a:xfrm>
          <a:prstGeom prst="rect">
            <a:avLst/>
          </a:prstGeom>
        </p:spPr>
      </p:pic>
    </p:spTree>
    <p:extLst>
      <p:ext uri="{BB962C8B-B14F-4D97-AF65-F5344CB8AC3E}">
        <p14:creationId xmlns:p14="http://schemas.microsoft.com/office/powerpoint/2010/main" val="1313620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65125"/>
            <a:ext cx="12192000" cy="1325563"/>
          </a:xfrm>
        </p:spPr>
        <p:txBody>
          <a:bodyPr>
            <a:normAutofit/>
          </a:bodyPr>
          <a:lstStyle/>
          <a:p>
            <a:r>
              <a:rPr lang="en-US" sz="3200" dirty="0" smtClean="0">
                <a:solidFill>
                  <a:schemeClr val="bg1">
                    <a:lumMod val="65000"/>
                  </a:schemeClr>
                </a:solidFill>
                <a:latin typeface="+mn-lt"/>
              </a:rPr>
              <a:t>Stillwater Lake, Pocono Mountains PA was the source of the ice delivered to the Wyoming Valley</a:t>
            </a:r>
            <a:endParaRPr lang="en-US" sz="3200" dirty="0">
              <a:solidFill>
                <a:schemeClr val="bg1">
                  <a:lumMod val="65000"/>
                </a:schemeClr>
              </a:solidFill>
              <a:latin typeface="+mn-lt"/>
            </a:endParaRPr>
          </a:p>
        </p:txBody>
      </p:sp>
      <p:pic>
        <p:nvPicPr>
          <p:cNvPr id="5" name="Picture 4"/>
          <p:cNvPicPr>
            <a:picLocks noChangeAspect="1"/>
          </p:cNvPicPr>
          <p:nvPr/>
        </p:nvPicPr>
        <p:blipFill>
          <a:blip r:embed="rId2"/>
          <a:stretch>
            <a:fillRect/>
          </a:stretch>
        </p:blipFill>
        <p:spPr>
          <a:xfrm>
            <a:off x="182880" y="1871831"/>
            <a:ext cx="5701553" cy="4276165"/>
          </a:xfrm>
          <a:prstGeom prst="rect">
            <a:avLst/>
          </a:prstGeom>
        </p:spPr>
      </p:pic>
      <p:pic>
        <p:nvPicPr>
          <p:cNvPr id="6" name="Picture 5"/>
          <p:cNvPicPr>
            <a:picLocks noChangeAspect="1"/>
          </p:cNvPicPr>
          <p:nvPr/>
        </p:nvPicPr>
        <p:blipFill>
          <a:blip r:embed="rId3"/>
          <a:stretch>
            <a:fillRect/>
          </a:stretch>
        </p:blipFill>
        <p:spPr>
          <a:xfrm>
            <a:off x="6164132" y="1871831"/>
            <a:ext cx="5705138" cy="4278854"/>
          </a:xfrm>
          <a:prstGeom prst="rect">
            <a:avLst/>
          </a:prstGeom>
        </p:spPr>
      </p:pic>
    </p:spTree>
    <p:extLst>
      <p:ext uri="{BB962C8B-B14F-4D97-AF65-F5344CB8AC3E}">
        <p14:creationId xmlns:p14="http://schemas.microsoft.com/office/powerpoint/2010/main" val="6470321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2049" y="463025"/>
            <a:ext cx="9385444" cy="6387197"/>
          </a:xfrm>
          <a:prstGeom prst="rect">
            <a:avLst/>
          </a:prstGeom>
        </p:spPr>
      </p:pic>
      <p:sp>
        <p:nvSpPr>
          <p:cNvPr id="5" name="Rectangle 4"/>
          <p:cNvSpPr/>
          <p:nvPr/>
        </p:nvSpPr>
        <p:spPr>
          <a:xfrm>
            <a:off x="-1" y="93693"/>
            <a:ext cx="10832951" cy="369332"/>
          </a:xfrm>
          <a:prstGeom prst="rect">
            <a:avLst/>
          </a:prstGeom>
        </p:spPr>
        <p:txBody>
          <a:bodyPr wrap="square">
            <a:spAutoFit/>
          </a:bodyPr>
          <a:lstStyle/>
          <a:p>
            <a:r>
              <a:rPr lang="en-US" dirty="0">
                <a:hlinkClick r:id="rId3"/>
              </a:rPr>
              <a:t>http://</a:t>
            </a:r>
            <a:r>
              <a:rPr lang="en-US" dirty="0" smtClean="0">
                <a:hlinkClick r:id="rId3"/>
              </a:rPr>
              <a:t>www.campminsi.org/about-us/camp-history/ice-harvesting-on-stillwater-lake/61169</a:t>
            </a:r>
            <a:r>
              <a:rPr lang="en-US" dirty="0" smtClean="0"/>
              <a:t>  </a:t>
            </a:r>
            <a:r>
              <a:rPr lang="en-US" dirty="0"/>
              <a:t>12:43</a:t>
            </a:r>
          </a:p>
        </p:txBody>
      </p:sp>
    </p:spTree>
    <p:extLst>
      <p:ext uri="{BB962C8B-B14F-4D97-AF65-F5344CB8AC3E}">
        <p14:creationId xmlns:p14="http://schemas.microsoft.com/office/powerpoint/2010/main" val="1752859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052" y="2516654"/>
            <a:ext cx="10515600" cy="1325563"/>
          </a:xfrm>
        </p:spPr>
        <p:txBody>
          <a:bodyPr/>
          <a:lstStyle/>
          <a:p>
            <a:r>
              <a:rPr lang="en-US" b="1" dirty="0" smtClean="0">
                <a:solidFill>
                  <a:schemeClr val="bg1">
                    <a:lumMod val="65000"/>
                  </a:schemeClr>
                </a:solidFill>
              </a:rPr>
              <a:t>Increasing Technology during the 1920’s</a:t>
            </a:r>
            <a:endParaRPr lang="en-US" b="1" dirty="0">
              <a:solidFill>
                <a:schemeClr val="bg1">
                  <a:lumMod val="65000"/>
                </a:schemeClr>
              </a:solidFill>
            </a:endParaRPr>
          </a:p>
        </p:txBody>
      </p:sp>
    </p:spTree>
    <p:extLst>
      <p:ext uri="{BB962C8B-B14F-4D97-AF65-F5344CB8AC3E}">
        <p14:creationId xmlns:p14="http://schemas.microsoft.com/office/powerpoint/2010/main" val="284077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2097741"/>
          </a:xfrm>
        </p:spPr>
        <p:txBody>
          <a:bodyPr>
            <a:normAutofit/>
          </a:bodyPr>
          <a:lstStyle/>
          <a:p>
            <a:r>
              <a:rPr lang="en-US" dirty="0" smtClean="0">
                <a:solidFill>
                  <a:schemeClr val="bg1">
                    <a:lumMod val="65000"/>
                  </a:schemeClr>
                </a:solidFill>
              </a:rPr>
              <a:t>From </a:t>
            </a:r>
            <a:r>
              <a:rPr lang="en-US" dirty="0">
                <a:solidFill>
                  <a:schemeClr val="bg1">
                    <a:lumMod val="65000"/>
                  </a:schemeClr>
                </a:solidFill>
              </a:rPr>
              <a:t>the late </a:t>
            </a:r>
            <a:r>
              <a:rPr lang="en-US" dirty="0" smtClean="0">
                <a:solidFill>
                  <a:schemeClr val="bg1">
                    <a:lumMod val="65000"/>
                  </a:schemeClr>
                </a:solidFill>
              </a:rPr>
              <a:t>1800’s-1940’s, icemen </a:t>
            </a:r>
            <a:r>
              <a:rPr lang="en-US" dirty="0">
                <a:solidFill>
                  <a:schemeClr val="bg1">
                    <a:lumMod val="65000"/>
                  </a:schemeClr>
                </a:solidFill>
              </a:rPr>
              <a:t>would commonly make daily rounds </a:t>
            </a:r>
            <a:r>
              <a:rPr lang="en-US" dirty="0" smtClean="0">
                <a:solidFill>
                  <a:schemeClr val="bg1">
                    <a:lumMod val="65000"/>
                  </a:schemeClr>
                </a:solidFill>
              </a:rPr>
              <a:t>in cities and towns delivering </a:t>
            </a:r>
            <a:r>
              <a:rPr lang="en-US" dirty="0">
                <a:solidFill>
                  <a:schemeClr val="bg1">
                    <a:lumMod val="65000"/>
                  </a:schemeClr>
                </a:solidFill>
              </a:rPr>
              <a:t>ice for iceboxes before the </a:t>
            </a:r>
            <a:r>
              <a:rPr lang="en-US" dirty="0" smtClean="0">
                <a:solidFill>
                  <a:schemeClr val="bg1">
                    <a:lumMod val="65000"/>
                  </a:schemeClr>
                </a:solidFill>
              </a:rPr>
              <a:t>electric</a:t>
            </a:r>
            <a:r>
              <a:rPr lang="en-US" dirty="0">
                <a:solidFill>
                  <a:schemeClr val="bg1">
                    <a:lumMod val="65000"/>
                  </a:schemeClr>
                </a:solidFill>
              </a:rPr>
              <a:t> </a:t>
            </a:r>
            <a:r>
              <a:rPr lang="en-US" dirty="0" smtClean="0">
                <a:solidFill>
                  <a:schemeClr val="bg1">
                    <a:lumMod val="65000"/>
                  </a:schemeClr>
                </a:solidFill>
              </a:rPr>
              <a:t>refrigerators</a:t>
            </a:r>
            <a:r>
              <a:rPr lang="en-US" dirty="0">
                <a:solidFill>
                  <a:schemeClr val="bg1">
                    <a:lumMod val="65000"/>
                  </a:schemeClr>
                </a:solidFill>
              </a:rPr>
              <a:t>.</a:t>
            </a:r>
          </a:p>
        </p:txBody>
      </p:sp>
      <p:pic>
        <p:nvPicPr>
          <p:cNvPr id="4" name="Picture 3"/>
          <p:cNvPicPr>
            <a:picLocks noChangeAspect="1"/>
          </p:cNvPicPr>
          <p:nvPr/>
        </p:nvPicPr>
        <p:blipFill>
          <a:blip r:embed="rId2"/>
          <a:stretch>
            <a:fillRect/>
          </a:stretch>
        </p:blipFill>
        <p:spPr>
          <a:xfrm>
            <a:off x="3652563" y="924138"/>
            <a:ext cx="2258096" cy="2913673"/>
          </a:xfrm>
          <a:prstGeom prst="rect">
            <a:avLst/>
          </a:prstGeom>
        </p:spPr>
      </p:pic>
      <p:pic>
        <p:nvPicPr>
          <p:cNvPr id="7" name="Picture 6"/>
          <p:cNvPicPr>
            <a:picLocks noChangeAspect="1"/>
          </p:cNvPicPr>
          <p:nvPr/>
        </p:nvPicPr>
        <p:blipFill rotWithShape="1">
          <a:blip r:embed="rId3"/>
          <a:srcRect l="17216" r="28066" b="2767"/>
          <a:stretch/>
        </p:blipFill>
        <p:spPr>
          <a:xfrm>
            <a:off x="8489426" y="924138"/>
            <a:ext cx="2024574" cy="2700169"/>
          </a:xfrm>
          <a:prstGeom prst="rect">
            <a:avLst/>
          </a:prstGeom>
        </p:spPr>
      </p:pic>
      <p:pic>
        <p:nvPicPr>
          <p:cNvPr id="9" name="Picture 8"/>
          <p:cNvPicPr>
            <a:picLocks noChangeAspect="1"/>
          </p:cNvPicPr>
          <p:nvPr/>
        </p:nvPicPr>
        <p:blipFill>
          <a:blip r:embed="rId4"/>
          <a:stretch>
            <a:fillRect/>
          </a:stretch>
        </p:blipFill>
        <p:spPr>
          <a:xfrm>
            <a:off x="1" y="1048870"/>
            <a:ext cx="3454808" cy="2254838"/>
          </a:xfrm>
          <a:prstGeom prst="rect">
            <a:avLst/>
          </a:prstGeom>
        </p:spPr>
      </p:pic>
      <p:pic>
        <p:nvPicPr>
          <p:cNvPr id="10" name="Picture 9"/>
          <p:cNvPicPr>
            <a:picLocks noChangeAspect="1"/>
          </p:cNvPicPr>
          <p:nvPr/>
        </p:nvPicPr>
        <p:blipFill rotWithShape="1">
          <a:blip r:embed="rId5"/>
          <a:srcRect t="11461" r="3957"/>
          <a:stretch/>
        </p:blipFill>
        <p:spPr>
          <a:xfrm>
            <a:off x="6264906" y="924138"/>
            <a:ext cx="2055614" cy="2894210"/>
          </a:xfrm>
          <a:prstGeom prst="rect">
            <a:avLst/>
          </a:prstGeom>
        </p:spPr>
      </p:pic>
      <p:pic>
        <p:nvPicPr>
          <p:cNvPr id="11" name="Picture 10"/>
          <p:cNvPicPr>
            <a:picLocks noChangeAspect="1"/>
          </p:cNvPicPr>
          <p:nvPr/>
        </p:nvPicPr>
        <p:blipFill>
          <a:blip r:embed="rId6"/>
          <a:stretch>
            <a:fillRect/>
          </a:stretch>
        </p:blipFill>
        <p:spPr>
          <a:xfrm>
            <a:off x="7157176" y="3986100"/>
            <a:ext cx="4972989" cy="2871901"/>
          </a:xfrm>
          <a:prstGeom prst="rect">
            <a:avLst/>
          </a:prstGeom>
        </p:spPr>
      </p:pic>
      <p:pic>
        <p:nvPicPr>
          <p:cNvPr id="12" name="Picture 11"/>
          <p:cNvPicPr>
            <a:picLocks noChangeAspect="1"/>
          </p:cNvPicPr>
          <p:nvPr/>
        </p:nvPicPr>
        <p:blipFill rotWithShape="1">
          <a:blip r:embed="rId7"/>
          <a:srcRect l="5233" t="8402" r="7176" b="-519"/>
          <a:stretch/>
        </p:blipFill>
        <p:spPr>
          <a:xfrm>
            <a:off x="2145987" y="3986100"/>
            <a:ext cx="2452198" cy="3011876"/>
          </a:xfrm>
          <a:prstGeom prst="rect">
            <a:avLst/>
          </a:prstGeom>
        </p:spPr>
      </p:pic>
      <p:pic>
        <p:nvPicPr>
          <p:cNvPr id="14" name="Picture 13"/>
          <p:cNvPicPr>
            <a:picLocks noChangeAspect="1"/>
          </p:cNvPicPr>
          <p:nvPr/>
        </p:nvPicPr>
        <p:blipFill>
          <a:blip r:embed="rId8"/>
          <a:stretch>
            <a:fillRect/>
          </a:stretch>
        </p:blipFill>
        <p:spPr>
          <a:xfrm>
            <a:off x="0" y="3973705"/>
            <a:ext cx="1952893" cy="2871901"/>
          </a:xfrm>
          <a:prstGeom prst="rect">
            <a:avLst/>
          </a:prstGeom>
        </p:spPr>
      </p:pic>
      <p:pic>
        <p:nvPicPr>
          <p:cNvPr id="15" name="Picture 14"/>
          <p:cNvPicPr>
            <a:picLocks noChangeAspect="1"/>
          </p:cNvPicPr>
          <p:nvPr/>
        </p:nvPicPr>
        <p:blipFill rotWithShape="1">
          <a:blip r:embed="rId9"/>
          <a:srcRect l="18158" t="3518" r="21198" b="1238"/>
          <a:stretch/>
        </p:blipFill>
        <p:spPr>
          <a:xfrm>
            <a:off x="4781611" y="3973704"/>
            <a:ext cx="2438125" cy="2871901"/>
          </a:xfrm>
          <a:prstGeom prst="rect">
            <a:avLst/>
          </a:prstGeom>
        </p:spPr>
      </p:pic>
    </p:spTree>
    <p:extLst>
      <p:ext uri="{BB962C8B-B14F-4D97-AF65-F5344CB8AC3E}">
        <p14:creationId xmlns:p14="http://schemas.microsoft.com/office/powerpoint/2010/main" val="1771974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82281"/>
            <a:ext cx="12192000" cy="2975719"/>
          </a:xfrm>
        </p:spPr>
        <p:txBody>
          <a:bodyPr>
            <a:normAutofit/>
          </a:bodyPr>
          <a:lstStyle/>
          <a:p>
            <a:r>
              <a:rPr lang="en-US" dirty="0" err="1" smtClean="0">
                <a:solidFill>
                  <a:schemeClr val="bg1">
                    <a:lumMod val="65000"/>
                  </a:schemeClr>
                </a:solidFill>
              </a:rPr>
              <a:t>Bayo’s</a:t>
            </a:r>
            <a:r>
              <a:rPr lang="en-US" dirty="0" smtClean="0">
                <a:solidFill>
                  <a:schemeClr val="bg1">
                    <a:lumMod val="65000"/>
                  </a:schemeClr>
                </a:solidFill>
              </a:rPr>
              <a:t>  Ice (Swoyersville) – Among </a:t>
            </a:r>
            <a:r>
              <a:rPr lang="en-US" dirty="0">
                <a:solidFill>
                  <a:schemeClr val="bg1">
                    <a:lumMod val="65000"/>
                  </a:schemeClr>
                </a:solidFill>
              </a:rPr>
              <a:t>the coolest jobs out there </a:t>
            </a:r>
            <a:r>
              <a:rPr lang="en-US" dirty="0" smtClean="0">
                <a:solidFill>
                  <a:schemeClr val="bg1">
                    <a:lumMod val="65000"/>
                  </a:schemeClr>
                </a:solidFill>
              </a:rPr>
              <a:t>is in the ice business. Corry </a:t>
            </a:r>
            <a:r>
              <a:rPr lang="en-US" dirty="0">
                <a:solidFill>
                  <a:schemeClr val="bg1">
                    <a:lumMod val="65000"/>
                  </a:schemeClr>
                </a:solidFill>
              </a:rPr>
              <a:t>Hanson </a:t>
            </a:r>
            <a:r>
              <a:rPr lang="en-US" dirty="0" smtClean="0">
                <a:solidFill>
                  <a:schemeClr val="bg1">
                    <a:lumMod val="65000"/>
                  </a:schemeClr>
                </a:solidFill>
              </a:rPr>
              <a:t>is </a:t>
            </a:r>
            <a:r>
              <a:rPr lang="en-US" dirty="0">
                <a:solidFill>
                  <a:schemeClr val="bg1">
                    <a:lumMod val="65000"/>
                  </a:schemeClr>
                </a:solidFill>
              </a:rPr>
              <a:t>the ice </a:t>
            </a:r>
            <a:r>
              <a:rPr lang="en-US" dirty="0" smtClean="0">
                <a:solidFill>
                  <a:schemeClr val="bg1">
                    <a:lumMod val="65000"/>
                  </a:schemeClr>
                </a:solidFill>
              </a:rPr>
              <a:t>man and he is the owner of </a:t>
            </a:r>
            <a:r>
              <a:rPr lang="en-US" dirty="0" err="1" smtClean="0">
                <a:solidFill>
                  <a:schemeClr val="bg1">
                    <a:lumMod val="65000"/>
                  </a:schemeClr>
                </a:solidFill>
              </a:rPr>
              <a:t>Bayo’s</a:t>
            </a:r>
            <a:r>
              <a:rPr lang="en-US" dirty="0" smtClean="0">
                <a:solidFill>
                  <a:schemeClr val="bg1">
                    <a:lumMod val="65000"/>
                  </a:schemeClr>
                </a:solidFill>
              </a:rPr>
              <a:t> Ice Co.</a:t>
            </a:r>
            <a:endParaRPr lang="en-US" dirty="0">
              <a:solidFill>
                <a:schemeClr val="bg1">
                  <a:lumMod val="65000"/>
                </a:schemeClr>
              </a:solidFill>
            </a:endParaRPr>
          </a:p>
          <a:p>
            <a:r>
              <a:rPr lang="en-US" dirty="0" smtClean="0">
                <a:solidFill>
                  <a:schemeClr val="bg1">
                    <a:lumMod val="65000"/>
                  </a:schemeClr>
                </a:solidFill>
              </a:rPr>
              <a:t>Hanson </a:t>
            </a:r>
            <a:r>
              <a:rPr lang="en-US" dirty="0">
                <a:solidFill>
                  <a:schemeClr val="bg1">
                    <a:lumMod val="65000"/>
                  </a:schemeClr>
                </a:solidFill>
              </a:rPr>
              <a:t>spends his summer days – and many nights – hauling tons of ice throughout a 10-county area of Northeastern Pennsylvania. To bars and gas stations, hardware stores and </a:t>
            </a:r>
            <a:r>
              <a:rPr lang="en-US" dirty="0" smtClean="0">
                <a:solidFill>
                  <a:schemeClr val="bg1">
                    <a:lumMod val="65000"/>
                  </a:schemeClr>
                </a:solidFill>
              </a:rPr>
              <a:t>diners, </a:t>
            </a:r>
            <a:r>
              <a:rPr lang="en-US" dirty="0">
                <a:solidFill>
                  <a:schemeClr val="bg1">
                    <a:lumMod val="65000"/>
                  </a:schemeClr>
                </a:solidFill>
              </a:rPr>
              <a:t>Hanson and the rest of the </a:t>
            </a:r>
            <a:r>
              <a:rPr lang="en-US" dirty="0" err="1">
                <a:solidFill>
                  <a:schemeClr val="bg1">
                    <a:lumMod val="65000"/>
                  </a:schemeClr>
                </a:solidFill>
              </a:rPr>
              <a:t>Bayo’s</a:t>
            </a:r>
            <a:r>
              <a:rPr lang="en-US" dirty="0">
                <a:solidFill>
                  <a:schemeClr val="bg1">
                    <a:lumMod val="65000"/>
                  </a:schemeClr>
                </a:solidFill>
              </a:rPr>
              <a:t> crew </a:t>
            </a:r>
            <a:r>
              <a:rPr lang="en-US" dirty="0" smtClean="0">
                <a:solidFill>
                  <a:schemeClr val="bg1">
                    <a:lumMod val="65000"/>
                  </a:schemeClr>
                </a:solidFill>
              </a:rPr>
              <a:t>travel the </a:t>
            </a:r>
            <a:r>
              <a:rPr lang="en-US" dirty="0">
                <a:solidFill>
                  <a:schemeClr val="bg1">
                    <a:lumMod val="65000"/>
                  </a:schemeClr>
                </a:solidFill>
              </a:rPr>
              <a:t>region with refrigerated trucks packed full of ice</a:t>
            </a:r>
            <a:r>
              <a:rPr lang="en-US" dirty="0" smtClean="0">
                <a:solidFill>
                  <a:schemeClr val="bg1">
                    <a:lumMod val="65000"/>
                  </a:schemeClr>
                </a:solidFill>
              </a:rPr>
              <a:t>.</a:t>
            </a:r>
            <a:endParaRPr lang="en-US" dirty="0">
              <a:solidFill>
                <a:schemeClr val="bg1">
                  <a:lumMod val="65000"/>
                </a:schemeClr>
              </a:solidFill>
            </a:endParaRPr>
          </a:p>
        </p:txBody>
      </p:sp>
      <p:pic>
        <p:nvPicPr>
          <p:cNvPr id="4" name="Picture 3"/>
          <p:cNvPicPr>
            <a:picLocks noChangeAspect="1"/>
          </p:cNvPicPr>
          <p:nvPr/>
        </p:nvPicPr>
        <p:blipFill>
          <a:blip r:embed="rId2"/>
          <a:stretch>
            <a:fillRect/>
          </a:stretch>
        </p:blipFill>
        <p:spPr>
          <a:xfrm>
            <a:off x="9130615" y="474340"/>
            <a:ext cx="2964566" cy="3247805"/>
          </a:xfrm>
          <a:prstGeom prst="rect">
            <a:avLst/>
          </a:prstGeom>
        </p:spPr>
      </p:pic>
      <p:pic>
        <p:nvPicPr>
          <p:cNvPr id="5" name="Picture 4"/>
          <p:cNvPicPr>
            <a:picLocks noChangeAspect="1"/>
          </p:cNvPicPr>
          <p:nvPr/>
        </p:nvPicPr>
        <p:blipFill rotWithShape="1">
          <a:blip r:embed="rId3"/>
          <a:srcRect l="77506" b="53145"/>
          <a:stretch/>
        </p:blipFill>
        <p:spPr>
          <a:xfrm>
            <a:off x="139848" y="505609"/>
            <a:ext cx="2342639" cy="3216536"/>
          </a:xfrm>
          <a:prstGeom prst="rect">
            <a:avLst/>
          </a:prstGeom>
        </p:spPr>
      </p:pic>
      <p:sp>
        <p:nvSpPr>
          <p:cNvPr id="6" name="Rectangle 5"/>
          <p:cNvSpPr/>
          <p:nvPr/>
        </p:nvSpPr>
        <p:spPr>
          <a:xfrm>
            <a:off x="2580189" y="57141"/>
            <a:ext cx="7546343" cy="996170"/>
          </a:xfrm>
          <a:prstGeom prst="rect">
            <a:avLst/>
          </a:prstGeom>
        </p:spPr>
        <p:txBody>
          <a:bodyPr wrap="square">
            <a:spAutoFit/>
          </a:bodyPr>
          <a:lstStyle/>
          <a:p>
            <a:pPr lvl="0">
              <a:lnSpc>
                <a:spcPct val="90000"/>
              </a:lnSpc>
              <a:spcBef>
                <a:spcPts val="1000"/>
              </a:spcBef>
            </a:pPr>
            <a:r>
              <a:rPr lang="en-US" sz="2800" dirty="0" smtClean="0">
                <a:solidFill>
                  <a:prstClr val="white">
                    <a:lumMod val="65000"/>
                  </a:prstClr>
                </a:solidFill>
              </a:rPr>
              <a:t>How do we get large quantities of ice today?</a:t>
            </a:r>
          </a:p>
          <a:p>
            <a:pPr lvl="0">
              <a:lnSpc>
                <a:spcPct val="90000"/>
              </a:lnSpc>
              <a:spcBef>
                <a:spcPts val="1000"/>
              </a:spcBef>
            </a:pPr>
            <a:r>
              <a:rPr lang="en-US" sz="2800" dirty="0" smtClean="0">
                <a:solidFill>
                  <a:prstClr val="white">
                    <a:lumMod val="65000"/>
                  </a:prstClr>
                </a:solidFill>
              </a:rPr>
              <a:t>Mr. Hanson is the modern-day Ice Man</a:t>
            </a:r>
            <a:endParaRPr lang="en-US" sz="2800" dirty="0">
              <a:solidFill>
                <a:prstClr val="white">
                  <a:lumMod val="65000"/>
                </a:prstClr>
              </a:solidFill>
            </a:endParaRPr>
          </a:p>
        </p:txBody>
      </p:sp>
      <p:pic>
        <p:nvPicPr>
          <p:cNvPr id="7" name="Picture 6"/>
          <p:cNvPicPr>
            <a:picLocks noChangeAspect="1"/>
          </p:cNvPicPr>
          <p:nvPr/>
        </p:nvPicPr>
        <p:blipFill rotWithShape="1">
          <a:blip r:embed="rId4"/>
          <a:srcRect t="62286" r="19729"/>
          <a:stretch/>
        </p:blipFill>
        <p:spPr>
          <a:xfrm>
            <a:off x="3528129" y="1213447"/>
            <a:ext cx="4296241" cy="2508698"/>
          </a:xfrm>
          <a:prstGeom prst="rect">
            <a:avLst/>
          </a:prstGeom>
        </p:spPr>
      </p:pic>
    </p:spTree>
    <p:extLst>
      <p:ext uri="{BB962C8B-B14F-4D97-AF65-F5344CB8AC3E}">
        <p14:creationId xmlns:p14="http://schemas.microsoft.com/office/powerpoint/2010/main" val="25918801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Thursday, November 12, 2015</a:t>
            </a:r>
            <a:endParaRPr lang="en-US" dirty="0"/>
          </a:p>
        </p:txBody>
      </p:sp>
      <p:sp>
        <p:nvSpPr>
          <p:cNvPr id="3" name="Content Placeholder 2"/>
          <p:cNvSpPr>
            <a:spLocks noGrp="1"/>
          </p:cNvSpPr>
          <p:nvPr>
            <p:ph idx="1"/>
          </p:nvPr>
        </p:nvSpPr>
        <p:spPr/>
        <p:txBody>
          <a:bodyPr>
            <a:normAutofit/>
          </a:bodyPr>
          <a:lstStyle/>
          <a:p>
            <a:r>
              <a:rPr lang="en-US" sz="4400" dirty="0" smtClean="0"/>
              <a:t>What are 3 consumer goods that people buy today?</a:t>
            </a:r>
            <a:endParaRPr lang="en-US" sz="4400" dirty="0"/>
          </a:p>
        </p:txBody>
      </p:sp>
    </p:spTree>
    <p:extLst>
      <p:ext uri="{BB962C8B-B14F-4D97-AF65-F5344CB8AC3E}">
        <p14:creationId xmlns:p14="http://schemas.microsoft.com/office/powerpoint/2010/main" val="752143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353" y="1849680"/>
            <a:ext cx="10515600" cy="1325563"/>
          </a:xfrm>
        </p:spPr>
        <p:txBody>
          <a:bodyPr/>
          <a:lstStyle/>
          <a:p>
            <a:r>
              <a:rPr lang="en-US" b="1" dirty="0" smtClean="0">
                <a:solidFill>
                  <a:schemeClr val="bg1">
                    <a:lumMod val="65000"/>
                  </a:schemeClr>
                </a:solidFill>
                <a:latin typeface="+mn-lt"/>
              </a:rPr>
              <a:t>Increased Economy during the 1920’s</a:t>
            </a:r>
            <a:endParaRPr lang="en-US" b="1" dirty="0">
              <a:solidFill>
                <a:schemeClr val="bg1">
                  <a:lumMod val="65000"/>
                </a:schemeClr>
              </a:solidFill>
              <a:latin typeface="+mn-lt"/>
            </a:endParaRPr>
          </a:p>
        </p:txBody>
      </p:sp>
    </p:spTree>
    <p:extLst>
      <p:ext uri="{BB962C8B-B14F-4D97-AF65-F5344CB8AC3E}">
        <p14:creationId xmlns:p14="http://schemas.microsoft.com/office/powerpoint/2010/main" val="41257135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828339"/>
          </a:xfrm>
        </p:spPr>
        <p:txBody>
          <a:bodyPr>
            <a:normAutofit/>
          </a:bodyPr>
          <a:lstStyle/>
          <a:p>
            <a:r>
              <a:rPr lang="en-US" sz="3200" b="1" dirty="0" smtClean="0">
                <a:latin typeface="+mn-lt"/>
              </a:rPr>
              <a:t>In the 1920’s - America’s standard of living soared</a:t>
            </a:r>
            <a:endParaRPr lang="en-US" sz="3200" b="1" dirty="0">
              <a:latin typeface="+mn-lt"/>
            </a:endParaRPr>
          </a:p>
        </p:txBody>
      </p:sp>
      <p:sp>
        <p:nvSpPr>
          <p:cNvPr id="3" name="Content Placeholder 2"/>
          <p:cNvSpPr>
            <a:spLocks noGrp="1"/>
          </p:cNvSpPr>
          <p:nvPr>
            <p:ph idx="1"/>
          </p:nvPr>
        </p:nvSpPr>
        <p:spPr>
          <a:xfrm>
            <a:off x="0" y="642284"/>
            <a:ext cx="10515600" cy="4351338"/>
          </a:xfrm>
        </p:spPr>
        <p:txBody>
          <a:bodyPr/>
          <a:lstStyle/>
          <a:p>
            <a:r>
              <a:rPr lang="en-US" dirty="0" smtClean="0">
                <a:solidFill>
                  <a:schemeClr val="bg1">
                    <a:lumMod val="65000"/>
                  </a:schemeClr>
                </a:solidFill>
              </a:rPr>
              <a:t>From 1920-1929 The U.S. had 40% of the world’s wealth</a:t>
            </a:r>
          </a:p>
          <a:p>
            <a:r>
              <a:rPr lang="en-US" dirty="0" smtClean="0">
                <a:solidFill>
                  <a:schemeClr val="bg1">
                    <a:lumMod val="65000"/>
                  </a:schemeClr>
                </a:solidFill>
              </a:rPr>
              <a:t>Annual average income increased from $500 to $700</a:t>
            </a:r>
          </a:p>
          <a:p>
            <a:r>
              <a:rPr lang="en-US" b="1" dirty="0" smtClean="0"/>
              <a:t>Electrical appliances became popular</a:t>
            </a:r>
          </a:p>
          <a:p>
            <a:r>
              <a:rPr lang="en-US" b="1" dirty="0" smtClean="0"/>
              <a:t>Advertisements had a huge impact on their popularity.</a:t>
            </a:r>
          </a:p>
          <a:p>
            <a:pPr marL="228600" lvl="1">
              <a:spcBef>
                <a:spcPts val="1000"/>
              </a:spcBef>
            </a:pPr>
            <a:r>
              <a:rPr lang="en-US" sz="2800" b="1" u="sng" dirty="0"/>
              <a:t>Consumerism</a:t>
            </a:r>
            <a:r>
              <a:rPr lang="en-US" sz="2800" b="1" dirty="0"/>
              <a:t> – increased demand for consumer products </a:t>
            </a:r>
            <a:r>
              <a:rPr lang="en-US" sz="2000" dirty="0">
                <a:solidFill>
                  <a:schemeClr val="bg1">
                    <a:lumMod val="75000"/>
                  </a:schemeClr>
                </a:solidFill>
              </a:rPr>
              <a:t>(cars, appliances </a:t>
            </a:r>
            <a:r>
              <a:rPr lang="en-US" sz="2000" dirty="0" err="1">
                <a:solidFill>
                  <a:schemeClr val="bg1">
                    <a:lumMod val="75000"/>
                  </a:schemeClr>
                </a:solidFill>
              </a:rPr>
              <a:t>etc</a:t>
            </a:r>
            <a:r>
              <a:rPr lang="en-US" sz="2000" dirty="0">
                <a:solidFill>
                  <a:schemeClr val="bg1">
                    <a:lumMod val="75000"/>
                  </a:schemeClr>
                </a:solidFill>
              </a:rPr>
              <a:t>)</a:t>
            </a:r>
            <a:endParaRPr lang="en-US" sz="2000" u="sng" dirty="0">
              <a:solidFill>
                <a:schemeClr val="bg1">
                  <a:lumMod val="75000"/>
                </a:schemeClr>
              </a:solidFill>
            </a:endParaRPr>
          </a:p>
          <a:p>
            <a:endParaRPr lang="en-US" b="1" dirty="0"/>
          </a:p>
        </p:txBody>
      </p:sp>
      <p:pic>
        <p:nvPicPr>
          <p:cNvPr id="4" name="Picture 3"/>
          <p:cNvPicPr>
            <a:picLocks noChangeAspect="1"/>
          </p:cNvPicPr>
          <p:nvPr/>
        </p:nvPicPr>
        <p:blipFill>
          <a:blip r:embed="rId2"/>
          <a:stretch>
            <a:fillRect/>
          </a:stretch>
        </p:blipFill>
        <p:spPr>
          <a:xfrm>
            <a:off x="8252451" y="4147185"/>
            <a:ext cx="3939549" cy="2710815"/>
          </a:xfrm>
          <a:prstGeom prst="rect">
            <a:avLst/>
          </a:prstGeom>
        </p:spPr>
      </p:pic>
      <p:pic>
        <p:nvPicPr>
          <p:cNvPr id="5" name="Picture 4"/>
          <p:cNvPicPr>
            <a:picLocks noChangeAspect="1"/>
          </p:cNvPicPr>
          <p:nvPr/>
        </p:nvPicPr>
        <p:blipFill>
          <a:blip r:embed="rId3"/>
          <a:stretch>
            <a:fillRect/>
          </a:stretch>
        </p:blipFill>
        <p:spPr>
          <a:xfrm>
            <a:off x="9624186" y="0"/>
            <a:ext cx="2476299" cy="3399416"/>
          </a:xfrm>
          <a:prstGeom prst="rect">
            <a:avLst/>
          </a:prstGeom>
        </p:spPr>
      </p:pic>
      <p:pic>
        <p:nvPicPr>
          <p:cNvPr id="6" name="Picture 5"/>
          <p:cNvPicPr>
            <a:picLocks noChangeAspect="1"/>
          </p:cNvPicPr>
          <p:nvPr/>
        </p:nvPicPr>
        <p:blipFill>
          <a:blip r:embed="rId4"/>
          <a:stretch>
            <a:fillRect/>
          </a:stretch>
        </p:blipFill>
        <p:spPr>
          <a:xfrm>
            <a:off x="6453635" y="4141532"/>
            <a:ext cx="1800397" cy="2716468"/>
          </a:xfrm>
          <a:prstGeom prst="rect">
            <a:avLst/>
          </a:prstGeom>
        </p:spPr>
      </p:pic>
      <p:pic>
        <p:nvPicPr>
          <p:cNvPr id="7" name="Picture 6"/>
          <p:cNvPicPr>
            <a:picLocks noChangeAspect="1"/>
          </p:cNvPicPr>
          <p:nvPr/>
        </p:nvPicPr>
        <p:blipFill>
          <a:blip r:embed="rId5"/>
          <a:stretch>
            <a:fillRect/>
          </a:stretch>
        </p:blipFill>
        <p:spPr>
          <a:xfrm>
            <a:off x="4367604" y="4312381"/>
            <a:ext cx="2000923" cy="2545619"/>
          </a:xfrm>
          <a:prstGeom prst="rect">
            <a:avLst/>
          </a:prstGeom>
        </p:spPr>
      </p:pic>
      <p:pic>
        <p:nvPicPr>
          <p:cNvPr id="8" name="Picture 7"/>
          <p:cNvPicPr>
            <a:picLocks noChangeAspect="1"/>
          </p:cNvPicPr>
          <p:nvPr/>
        </p:nvPicPr>
        <p:blipFill>
          <a:blip r:embed="rId6"/>
          <a:stretch>
            <a:fillRect/>
          </a:stretch>
        </p:blipFill>
        <p:spPr>
          <a:xfrm>
            <a:off x="2406687" y="4305686"/>
            <a:ext cx="1853340" cy="2552314"/>
          </a:xfrm>
          <a:prstGeom prst="rect">
            <a:avLst/>
          </a:prstGeom>
        </p:spPr>
      </p:pic>
      <p:pic>
        <p:nvPicPr>
          <p:cNvPr id="9" name="Picture 8"/>
          <p:cNvPicPr>
            <a:picLocks noChangeAspect="1"/>
          </p:cNvPicPr>
          <p:nvPr/>
        </p:nvPicPr>
        <p:blipFill>
          <a:blip r:embed="rId7"/>
          <a:stretch>
            <a:fillRect/>
          </a:stretch>
        </p:blipFill>
        <p:spPr>
          <a:xfrm>
            <a:off x="0" y="4284669"/>
            <a:ext cx="2248348" cy="2573331"/>
          </a:xfrm>
          <a:prstGeom prst="rect">
            <a:avLst/>
          </a:prstGeom>
        </p:spPr>
      </p:pic>
    </p:spTree>
    <p:extLst>
      <p:ext uri="{BB962C8B-B14F-4D97-AF65-F5344CB8AC3E}">
        <p14:creationId xmlns:p14="http://schemas.microsoft.com/office/powerpoint/2010/main" val="40261482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3625327"/>
          </a:xfrm>
        </p:spPr>
        <p:txBody>
          <a:bodyPr>
            <a:normAutofit/>
          </a:bodyPr>
          <a:lstStyle/>
          <a:p>
            <a:r>
              <a:rPr lang="en-US" b="1" dirty="0" smtClean="0"/>
              <a:t>Reasons why the economy grew rapidly in </a:t>
            </a:r>
            <a:r>
              <a:rPr lang="en-US" b="1" dirty="0"/>
              <a:t>the 1920’s </a:t>
            </a:r>
            <a:endParaRPr lang="en-US" b="1" dirty="0" smtClean="0"/>
          </a:p>
          <a:p>
            <a:pPr marL="914400" lvl="1" indent="-457200">
              <a:buFont typeface="+mj-lt"/>
              <a:buAutoNum type="arabicPeriod"/>
            </a:pPr>
            <a:r>
              <a:rPr lang="en-US" sz="2800" b="1" dirty="0" smtClean="0"/>
              <a:t>Growing US population</a:t>
            </a:r>
          </a:p>
          <a:p>
            <a:pPr marL="914400" lvl="1" indent="-457200">
              <a:buFont typeface="+mj-lt"/>
              <a:buAutoNum type="arabicPeriod"/>
            </a:pPr>
            <a:r>
              <a:rPr lang="en-US" sz="2800" b="1" dirty="0" smtClean="0"/>
              <a:t>Abundance of natural resources </a:t>
            </a:r>
            <a:r>
              <a:rPr lang="en-US" sz="2800" dirty="0" smtClean="0">
                <a:solidFill>
                  <a:schemeClr val="bg1">
                    <a:lumMod val="65000"/>
                  </a:schemeClr>
                </a:solidFill>
              </a:rPr>
              <a:t>(coal, timber, ranching, oil)</a:t>
            </a:r>
          </a:p>
          <a:p>
            <a:pPr marL="914400" lvl="1" indent="-457200">
              <a:buFont typeface="+mj-lt"/>
              <a:buAutoNum type="arabicPeriod"/>
            </a:pPr>
            <a:r>
              <a:rPr lang="en-US" sz="2800" b="1" dirty="0" smtClean="0"/>
              <a:t>WW1 profits </a:t>
            </a:r>
            <a:r>
              <a:rPr lang="en-US" sz="2800" dirty="0" smtClean="0">
                <a:solidFill>
                  <a:schemeClr val="bg1">
                    <a:lumMod val="65000"/>
                  </a:schemeClr>
                </a:solidFill>
              </a:rPr>
              <a:t>from weapons and supply sales</a:t>
            </a:r>
          </a:p>
          <a:p>
            <a:pPr marL="914400" lvl="1" indent="-457200">
              <a:buFont typeface="+mj-lt"/>
              <a:buAutoNum type="arabicPeriod"/>
            </a:pPr>
            <a:r>
              <a:rPr lang="en-US" sz="2800" b="1" dirty="0" smtClean="0"/>
              <a:t>Government policies </a:t>
            </a:r>
            <a:r>
              <a:rPr lang="en-US" sz="2800" dirty="0" smtClean="0">
                <a:solidFill>
                  <a:schemeClr val="bg1">
                    <a:lumMod val="65000"/>
                  </a:schemeClr>
                </a:solidFill>
              </a:rPr>
              <a:t>– low taxes, less gov’t control, high tariffs on imports</a:t>
            </a:r>
          </a:p>
          <a:p>
            <a:pPr marL="914400" lvl="1" indent="-457200">
              <a:buFont typeface="+mj-lt"/>
              <a:buAutoNum type="arabicPeriod"/>
            </a:pPr>
            <a:r>
              <a:rPr lang="en-US" sz="2800" b="1" dirty="0" smtClean="0"/>
              <a:t>New industries </a:t>
            </a:r>
            <a:r>
              <a:rPr lang="en-US" sz="2800" dirty="0" smtClean="0">
                <a:solidFill>
                  <a:schemeClr val="bg1">
                    <a:lumMod val="65000"/>
                  </a:schemeClr>
                </a:solidFill>
              </a:rPr>
              <a:t>(cars, planes, appliances)</a:t>
            </a:r>
            <a:endParaRPr lang="en-US" sz="2800" dirty="0">
              <a:solidFill>
                <a:schemeClr val="bg1">
                  <a:lumMod val="65000"/>
                </a:schemeClr>
              </a:solidFill>
            </a:endParaRPr>
          </a:p>
        </p:txBody>
      </p:sp>
      <p:pic>
        <p:nvPicPr>
          <p:cNvPr id="2050" name="Picture 2" descr="http://eh.net/wp-content/uploads/2013/10/image002.gif"/>
          <p:cNvPicPr>
            <a:picLocks noChangeAspect="1" noChangeArrowheads="1"/>
          </p:cNvPicPr>
          <p:nvPr/>
        </p:nvPicPr>
        <p:blipFill rotWithShape="1">
          <a:blip r:embed="rId2">
            <a:extLst>
              <a:ext uri="{28A0092B-C50C-407E-A947-70E740481C1C}">
                <a14:useLocalDpi xmlns:a14="http://schemas.microsoft.com/office/drawing/2010/main" val="0"/>
              </a:ext>
            </a:extLst>
          </a:blip>
          <a:srcRect r="10709" b="1683"/>
          <a:stretch/>
        </p:blipFill>
        <p:spPr bwMode="auto">
          <a:xfrm>
            <a:off x="6002767" y="2654319"/>
            <a:ext cx="5583219" cy="4203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021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775012"/>
          </a:xfrm>
        </p:spPr>
        <p:txBody>
          <a:bodyPr>
            <a:normAutofit/>
          </a:bodyPr>
          <a:lstStyle/>
          <a:p>
            <a:r>
              <a:rPr lang="en-US" sz="2800" dirty="0" smtClean="0">
                <a:solidFill>
                  <a:schemeClr val="bg1">
                    <a:lumMod val="65000"/>
                  </a:schemeClr>
                </a:solidFill>
                <a:latin typeface="+mn-lt"/>
              </a:rPr>
              <a:t>During the early 1900’s, </a:t>
            </a:r>
            <a:r>
              <a:rPr lang="en-US" sz="2800" dirty="0">
                <a:solidFill>
                  <a:schemeClr val="bg1">
                    <a:lumMod val="65000"/>
                  </a:schemeClr>
                </a:solidFill>
                <a:latin typeface="+mn-lt"/>
              </a:rPr>
              <a:t>m</a:t>
            </a:r>
            <a:r>
              <a:rPr lang="en-US" sz="2800" dirty="0" smtClean="0">
                <a:solidFill>
                  <a:schemeClr val="bg1">
                    <a:lumMod val="65000"/>
                  </a:schemeClr>
                </a:solidFill>
                <a:latin typeface="+mn-lt"/>
              </a:rPr>
              <a:t>any businesses realized that in order to make huge profits they needed to open more stores.  With the mass production of trucks and new roads and highways being built, this allowed for businesses to be able to ship their products to all of their stores.  This brought on the rise of the Chain Stores</a:t>
            </a:r>
            <a:endParaRPr lang="en-US" sz="2800" dirty="0">
              <a:solidFill>
                <a:schemeClr val="bg1">
                  <a:lumMod val="65000"/>
                </a:schemeClr>
              </a:solidFill>
              <a:latin typeface="+mn-lt"/>
            </a:endParaRPr>
          </a:p>
        </p:txBody>
      </p:sp>
      <p:sp>
        <p:nvSpPr>
          <p:cNvPr id="3" name="Content Placeholder 2"/>
          <p:cNvSpPr>
            <a:spLocks noGrp="1"/>
          </p:cNvSpPr>
          <p:nvPr>
            <p:ph idx="1"/>
          </p:nvPr>
        </p:nvSpPr>
        <p:spPr>
          <a:xfrm>
            <a:off x="0" y="1842247"/>
            <a:ext cx="11919473" cy="2264485"/>
          </a:xfrm>
        </p:spPr>
        <p:txBody>
          <a:bodyPr>
            <a:normAutofit/>
          </a:bodyPr>
          <a:lstStyle/>
          <a:p>
            <a:r>
              <a:rPr lang="en-US" b="1" dirty="0" smtClean="0"/>
              <a:t>Chain stores – opened numerous locations nationwide, they </a:t>
            </a:r>
            <a:r>
              <a:rPr lang="en-US" b="1" dirty="0"/>
              <a:t>b</a:t>
            </a:r>
            <a:r>
              <a:rPr lang="en-US" b="1" dirty="0" smtClean="0"/>
              <a:t>ought inventory in huge quantities and sold at very low prices.</a:t>
            </a:r>
            <a:r>
              <a:rPr lang="en-US" b="1" dirty="0"/>
              <a:t> </a:t>
            </a:r>
            <a:r>
              <a:rPr lang="en-US" b="1" dirty="0" smtClean="0"/>
              <a:t>(Woolworths, A&amp;P)</a:t>
            </a:r>
            <a:endParaRPr lang="en-US" b="1" dirty="0"/>
          </a:p>
        </p:txBody>
      </p:sp>
      <p:pic>
        <p:nvPicPr>
          <p:cNvPr id="4" name="Picture 3"/>
          <p:cNvPicPr>
            <a:picLocks noChangeAspect="1"/>
          </p:cNvPicPr>
          <p:nvPr/>
        </p:nvPicPr>
        <p:blipFill rotWithShape="1">
          <a:blip r:embed="rId2"/>
          <a:srcRect l="617" t="4053" r="514"/>
          <a:stretch/>
        </p:blipFill>
        <p:spPr>
          <a:xfrm>
            <a:off x="2211759" y="2662518"/>
            <a:ext cx="6768568" cy="4195482"/>
          </a:xfrm>
          <a:prstGeom prst="rect">
            <a:avLst/>
          </a:prstGeom>
        </p:spPr>
      </p:pic>
    </p:spTree>
    <p:extLst>
      <p:ext uri="{BB962C8B-B14F-4D97-AF65-F5344CB8AC3E}">
        <p14:creationId xmlns:p14="http://schemas.microsoft.com/office/powerpoint/2010/main" val="4113004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9744" cy="699247"/>
          </a:xfrm>
        </p:spPr>
        <p:txBody>
          <a:bodyPr>
            <a:normAutofit/>
          </a:bodyPr>
          <a:lstStyle/>
          <a:p>
            <a:r>
              <a:rPr lang="en-US" sz="2800" b="1" u="sng" dirty="0" smtClean="0">
                <a:latin typeface="+mn-lt"/>
              </a:rPr>
              <a:t>Installment Loans </a:t>
            </a:r>
            <a:r>
              <a:rPr lang="en-US" sz="2800" b="1" dirty="0" smtClean="0">
                <a:latin typeface="+mn-lt"/>
              </a:rPr>
              <a:t>– buying products on credit</a:t>
            </a:r>
            <a:endParaRPr lang="en-US" sz="2800" b="1" dirty="0">
              <a:latin typeface="+mn-lt"/>
            </a:endParaRPr>
          </a:p>
        </p:txBody>
      </p:sp>
      <p:sp>
        <p:nvSpPr>
          <p:cNvPr id="3" name="Content Placeholder 2"/>
          <p:cNvSpPr>
            <a:spLocks noGrp="1"/>
          </p:cNvSpPr>
          <p:nvPr>
            <p:ph idx="1"/>
          </p:nvPr>
        </p:nvSpPr>
        <p:spPr>
          <a:xfrm>
            <a:off x="0" y="603843"/>
            <a:ext cx="12192000" cy="1838143"/>
          </a:xfrm>
        </p:spPr>
        <p:txBody>
          <a:bodyPr/>
          <a:lstStyle/>
          <a:p>
            <a:r>
              <a:rPr lang="en-US" b="1" dirty="0"/>
              <a:t>B</a:t>
            </a:r>
            <a:r>
              <a:rPr lang="en-US" b="1" dirty="0" smtClean="0"/>
              <a:t>anks devised a way for consumers to afford expensive items</a:t>
            </a:r>
          </a:p>
          <a:p>
            <a:r>
              <a:rPr lang="en-US" b="1" dirty="0" smtClean="0"/>
              <a:t>They purchased with the promise to pay over a long period of time.</a:t>
            </a:r>
          </a:p>
          <a:p>
            <a:r>
              <a:rPr lang="en-US" b="1" dirty="0" smtClean="0"/>
              <a:t>Stores promoted buying on credit.</a:t>
            </a:r>
            <a:endParaRPr lang="en-US" b="1" dirty="0"/>
          </a:p>
        </p:txBody>
      </p:sp>
      <p:pic>
        <p:nvPicPr>
          <p:cNvPr id="4" name="Picture 3"/>
          <p:cNvPicPr>
            <a:picLocks noChangeAspect="1"/>
          </p:cNvPicPr>
          <p:nvPr/>
        </p:nvPicPr>
        <p:blipFill>
          <a:blip r:embed="rId2"/>
          <a:stretch>
            <a:fillRect/>
          </a:stretch>
        </p:blipFill>
        <p:spPr>
          <a:xfrm>
            <a:off x="4729478" y="2326186"/>
            <a:ext cx="2733044" cy="4445753"/>
          </a:xfrm>
          <a:prstGeom prst="rect">
            <a:avLst/>
          </a:prstGeom>
        </p:spPr>
      </p:pic>
      <p:pic>
        <p:nvPicPr>
          <p:cNvPr id="5" name="Picture 4"/>
          <p:cNvPicPr>
            <a:picLocks noChangeAspect="1"/>
          </p:cNvPicPr>
          <p:nvPr/>
        </p:nvPicPr>
        <p:blipFill>
          <a:blip r:embed="rId3"/>
          <a:stretch>
            <a:fillRect/>
          </a:stretch>
        </p:blipFill>
        <p:spPr>
          <a:xfrm>
            <a:off x="306293" y="2627555"/>
            <a:ext cx="4044875" cy="4044875"/>
          </a:xfrm>
          <a:prstGeom prst="rect">
            <a:avLst/>
          </a:prstGeom>
        </p:spPr>
      </p:pic>
      <p:pic>
        <p:nvPicPr>
          <p:cNvPr id="6" name="Picture 5"/>
          <p:cNvPicPr>
            <a:picLocks noChangeAspect="1"/>
          </p:cNvPicPr>
          <p:nvPr/>
        </p:nvPicPr>
        <p:blipFill>
          <a:blip r:embed="rId4"/>
          <a:stretch>
            <a:fillRect/>
          </a:stretch>
        </p:blipFill>
        <p:spPr>
          <a:xfrm>
            <a:off x="8437220" y="1616327"/>
            <a:ext cx="3754780" cy="5241673"/>
          </a:xfrm>
          <a:prstGeom prst="rect">
            <a:avLst/>
          </a:prstGeom>
        </p:spPr>
      </p:pic>
    </p:spTree>
    <p:extLst>
      <p:ext uri="{BB962C8B-B14F-4D97-AF65-F5344CB8AC3E}">
        <p14:creationId xmlns:p14="http://schemas.microsoft.com/office/powerpoint/2010/main" val="3242079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
            <a:ext cx="12102353" cy="6858000"/>
          </a:xfrm>
        </p:spPr>
        <p:txBody>
          <a:bodyPr>
            <a:normAutofit lnSpcReduction="10000"/>
          </a:bodyPr>
          <a:lstStyle/>
          <a:p>
            <a:r>
              <a:rPr lang="en-US" dirty="0" smtClean="0">
                <a:solidFill>
                  <a:schemeClr val="bg1">
                    <a:lumMod val="65000"/>
                  </a:schemeClr>
                </a:solidFill>
              </a:rPr>
              <a:t>During the immigration era of the 1800’s and 1900’s alcohol consumption was rapidly increasing.</a:t>
            </a:r>
          </a:p>
          <a:p>
            <a:r>
              <a:rPr lang="en-US" dirty="0" smtClean="0">
                <a:solidFill>
                  <a:schemeClr val="bg1">
                    <a:lumMod val="65000"/>
                  </a:schemeClr>
                </a:solidFill>
              </a:rPr>
              <a:t>It led to many of the problems in cities throughout the US.</a:t>
            </a:r>
          </a:p>
          <a:p>
            <a:r>
              <a:rPr lang="en-US" dirty="0" smtClean="0">
                <a:solidFill>
                  <a:schemeClr val="bg1">
                    <a:lumMod val="65000"/>
                  </a:schemeClr>
                </a:solidFill>
              </a:rPr>
              <a:t>Many reformers were trying to stop the manufacturing, selling and consumption of alcohol in the US.  This was known as the temperance movement.</a:t>
            </a:r>
          </a:p>
          <a:p>
            <a:r>
              <a:rPr lang="en-US" b="1" dirty="0"/>
              <a:t>Reformers blamed alcohol for:</a:t>
            </a:r>
          </a:p>
          <a:p>
            <a:pPr lvl="1"/>
            <a:r>
              <a:rPr lang="en-US" sz="2800" b="1" dirty="0"/>
              <a:t>Family violence.</a:t>
            </a:r>
          </a:p>
          <a:p>
            <a:pPr lvl="1"/>
            <a:r>
              <a:rPr lang="en-US" sz="2800" b="1" dirty="0"/>
              <a:t>Injuries at work</a:t>
            </a:r>
          </a:p>
          <a:p>
            <a:pPr lvl="1"/>
            <a:r>
              <a:rPr lang="en-US" sz="2800" b="1" dirty="0"/>
              <a:t>Car </a:t>
            </a:r>
            <a:r>
              <a:rPr lang="en-US" sz="2800" b="1" dirty="0" smtClean="0"/>
              <a:t>accidents</a:t>
            </a:r>
            <a:endParaRPr lang="en-US" b="1" u="sng" dirty="0"/>
          </a:p>
          <a:p>
            <a:r>
              <a:rPr lang="en-US" b="1" u="sng" dirty="0" smtClean="0"/>
              <a:t>Temperance movement</a:t>
            </a:r>
            <a:r>
              <a:rPr lang="en-US" b="1" dirty="0" smtClean="0"/>
              <a:t>:</a:t>
            </a:r>
          </a:p>
          <a:p>
            <a:pPr lvl="1"/>
            <a:r>
              <a:rPr lang="en-US" sz="2800" b="1" dirty="0" smtClean="0"/>
              <a:t>a </a:t>
            </a:r>
            <a:r>
              <a:rPr lang="en-US" sz="2800" b="1" dirty="0"/>
              <a:t>social movement (</a:t>
            </a:r>
            <a:r>
              <a:rPr lang="en-US" sz="2800" b="1" dirty="0" smtClean="0"/>
              <a:t>late </a:t>
            </a:r>
            <a:r>
              <a:rPr lang="en-US" sz="2800" b="1" dirty="0"/>
              <a:t>1800’s-early </a:t>
            </a:r>
            <a:r>
              <a:rPr lang="en-US" sz="2800" b="1" dirty="0" smtClean="0"/>
              <a:t>1900’s) urging the banning of alcohol </a:t>
            </a:r>
          </a:p>
          <a:p>
            <a:pPr lvl="1"/>
            <a:r>
              <a:rPr lang="en-US" sz="2800" b="1" dirty="0" smtClean="0"/>
              <a:t>3 Key groups: </a:t>
            </a:r>
          </a:p>
          <a:p>
            <a:pPr marL="1428750" lvl="2" indent="-514350">
              <a:buFont typeface="+mj-lt"/>
              <a:buAutoNum type="arabicPeriod"/>
            </a:pPr>
            <a:r>
              <a:rPr lang="en-US" sz="2800" b="1" dirty="0" smtClean="0"/>
              <a:t>Woman's </a:t>
            </a:r>
            <a:r>
              <a:rPr lang="en-US" sz="2800" b="1" dirty="0"/>
              <a:t>Christian Temperance </a:t>
            </a:r>
            <a:r>
              <a:rPr lang="en-US" sz="2800" b="1" dirty="0" smtClean="0"/>
              <a:t>Union </a:t>
            </a:r>
          </a:p>
          <a:p>
            <a:pPr marL="1428750" lvl="2" indent="-514350">
              <a:buFont typeface="+mj-lt"/>
              <a:buAutoNum type="arabicPeriod"/>
            </a:pPr>
            <a:r>
              <a:rPr lang="en-US" sz="2800" b="1" dirty="0" smtClean="0"/>
              <a:t>Anti-Saloon League </a:t>
            </a:r>
            <a:r>
              <a:rPr lang="en-US" sz="2800" dirty="0" smtClean="0">
                <a:solidFill>
                  <a:schemeClr val="bg1">
                    <a:lumMod val="65000"/>
                  </a:schemeClr>
                </a:solidFill>
              </a:rPr>
              <a:t>– religious groups from the south and rural north</a:t>
            </a:r>
          </a:p>
          <a:p>
            <a:pPr marL="1428750" lvl="2" indent="-514350">
              <a:buFont typeface="+mj-lt"/>
              <a:buAutoNum type="arabicPeriod"/>
            </a:pPr>
            <a:r>
              <a:rPr lang="en-US" sz="2800" b="1" dirty="0" smtClean="0"/>
              <a:t>Prohibition Party – a political party</a:t>
            </a:r>
            <a:endParaRPr lang="en-US" sz="2800" b="1" dirty="0"/>
          </a:p>
        </p:txBody>
      </p:sp>
    </p:spTree>
    <p:extLst>
      <p:ext uri="{BB962C8B-B14F-4D97-AF65-F5344CB8AC3E}">
        <p14:creationId xmlns:p14="http://schemas.microsoft.com/office/powerpoint/2010/main" val="1254227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Friday, November 13, 2015</a:t>
            </a:r>
            <a:endParaRPr lang="en-US" dirty="0"/>
          </a:p>
        </p:txBody>
      </p:sp>
      <p:sp>
        <p:nvSpPr>
          <p:cNvPr id="3" name="Content Placeholder 2"/>
          <p:cNvSpPr>
            <a:spLocks noGrp="1"/>
          </p:cNvSpPr>
          <p:nvPr>
            <p:ph idx="1"/>
          </p:nvPr>
        </p:nvSpPr>
        <p:spPr/>
        <p:txBody>
          <a:bodyPr>
            <a:normAutofit/>
          </a:bodyPr>
          <a:lstStyle/>
          <a:p>
            <a:r>
              <a:rPr lang="en-US" sz="3200" dirty="0" smtClean="0"/>
              <a:t>How are people able to buy expensive products that they don’t have the money for? (Hint: Review from last class.)</a:t>
            </a:r>
          </a:p>
        </p:txBody>
      </p:sp>
    </p:spTree>
    <p:extLst>
      <p:ext uri="{BB962C8B-B14F-4D97-AF65-F5344CB8AC3E}">
        <p14:creationId xmlns:p14="http://schemas.microsoft.com/office/powerpoint/2010/main" val="4002517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88"/>
            <a:ext cx="4787153" cy="879339"/>
          </a:xfrm>
        </p:spPr>
        <p:txBody>
          <a:bodyPr>
            <a:noAutofit/>
          </a:bodyPr>
          <a:lstStyle/>
          <a:p>
            <a:pPr algn="ctr"/>
            <a:r>
              <a:rPr lang="en-US" sz="3200" b="1" u="sng" dirty="0" smtClean="0">
                <a:latin typeface="+mn-lt"/>
              </a:rPr>
              <a:t/>
            </a:r>
            <a:br>
              <a:rPr lang="en-US" sz="3200" b="1" u="sng" dirty="0" smtClean="0">
                <a:latin typeface="+mn-lt"/>
              </a:rPr>
            </a:br>
            <a:r>
              <a:rPr lang="en-US" sz="3200" b="1" u="sng" dirty="0" smtClean="0">
                <a:latin typeface="+mn-lt"/>
              </a:rPr>
              <a:t/>
            </a:r>
            <a:br>
              <a:rPr lang="en-US" sz="3200" b="1" u="sng" dirty="0" smtClean="0">
                <a:latin typeface="+mn-lt"/>
              </a:rPr>
            </a:br>
            <a:r>
              <a:rPr lang="en-US" sz="3200" b="1" u="sng" dirty="0" smtClean="0">
                <a:latin typeface="+mn-lt"/>
              </a:rPr>
              <a:t>Henry Ford </a:t>
            </a:r>
            <a:r>
              <a:rPr lang="en-US" sz="3200" dirty="0" smtClean="0">
                <a:solidFill>
                  <a:schemeClr val="bg1">
                    <a:lumMod val="65000"/>
                  </a:schemeClr>
                </a:solidFill>
                <a:latin typeface="+mn-lt"/>
              </a:rPr>
              <a:t>1863-1947</a:t>
            </a:r>
            <a:r>
              <a:rPr lang="en-US" sz="3200" dirty="0">
                <a:solidFill>
                  <a:schemeClr val="bg1">
                    <a:lumMod val="65000"/>
                  </a:schemeClr>
                </a:solidFill>
                <a:latin typeface="+mn-lt"/>
              </a:rPr>
              <a:t/>
            </a:r>
            <a:br>
              <a:rPr lang="en-US" sz="3200" dirty="0">
                <a:solidFill>
                  <a:schemeClr val="bg1">
                    <a:lumMod val="65000"/>
                  </a:schemeClr>
                </a:solidFill>
                <a:latin typeface="+mn-lt"/>
              </a:rPr>
            </a:br>
            <a:r>
              <a:rPr lang="en-US" sz="3200" b="1" u="sng" dirty="0" smtClean="0">
                <a:latin typeface="+mn-lt"/>
              </a:rPr>
              <a:t> </a:t>
            </a:r>
            <a:r>
              <a:rPr lang="en-US" sz="3200" u="sng" dirty="0" smtClean="0">
                <a:latin typeface="+mn-lt"/>
              </a:rPr>
              <a:t/>
            </a:r>
            <a:br>
              <a:rPr lang="en-US" sz="3200" u="sng" dirty="0" smtClean="0">
                <a:latin typeface="+mn-lt"/>
              </a:rPr>
            </a:br>
            <a:endParaRPr lang="en-US" sz="3200" dirty="0">
              <a:solidFill>
                <a:schemeClr val="bg1">
                  <a:lumMod val="65000"/>
                </a:schemeClr>
              </a:solidFill>
              <a:latin typeface="+mn-lt"/>
            </a:endParaRPr>
          </a:p>
        </p:txBody>
      </p:sp>
      <p:sp>
        <p:nvSpPr>
          <p:cNvPr id="3" name="Content Placeholder 2"/>
          <p:cNvSpPr>
            <a:spLocks noGrp="1"/>
          </p:cNvSpPr>
          <p:nvPr>
            <p:ph idx="1"/>
          </p:nvPr>
        </p:nvSpPr>
        <p:spPr>
          <a:xfrm>
            <a:off x="-1" y="718375"/>
            <a:ext cx="8068236" cy="6139625"/>
          </a:xfrm>
        </p:spPr>
        <p:txBody>
          <a:bodyPr>
            <a:normAutofit/>
          </a:bodyPr>
          <a:lstStyle/>
          <a:p>
            <a:r>
              <a:rPr lang="en-US" sz="2400" dirty="0" smtClean="0">
                <a:solidFill>
                  <a:schemeClr val="bg1">
                    <a:lumMod val="65000"/>
                  </a:schemeClr>
                </a:solidFill>
              </a:rPr>
              <a:t>Born into a wealthy family, Michigan in 1863, Interested in mechanics</a:t>
            </a:r>
          </a:p>
          <a:p>
            <a:r>
              <a:rPr lang="en-US" b="1" dirty="0" smtClean="0"/>
              <a:t>He developed his own internal combustion engine in 1896</a:t>
            </a:r>
          </a:p>
          <a:p>
            <a:r>
              <a:rPr lang="en-US" sz="2400" dirty="0" smtClean="0">
                <a:solidFill>
                  <a:schemeClr val="bg1">
                    <a:lumMod val="65000"/>
                  </a:schemeClr>
                </a:solidFill>
              </a:rPr>
              <a:t>1903 – he created the Ford Motor Company</a:t>
            </a:r>
          </a:p>
          <a:p>
            <a:r>
              <a:rPr lang="en-US" b="1" dirty="0" smtClean="0"/>
              <a:t>Ford’s Goal: build a reliable affordable car</a:t>
            </a:r>
          </a:p>
          <a:p>
            <a:r>
              <a:rPr lang="en-US" b="1" dirty="0" smtClean="0"/>
              <a:t>1908 – 1</a:t>
            </a:r>
            <a:r>
              <a:rPr lang="en-US" b="1" baseline="30000" dirty="0" smtClean="0"/>
              <a:t>st</a:t>
            </a:r>
            <a:r>
              <a:rPr lang="en-US" b="1" dirty="0" smtClean="0"/>
              <a:t> Model T was built</a:t>
            </a:r>
          </a:p>
          <a:p>
            <a:r>
              <a:rPr lang="en-US" sz="2400" dirty="0" smtClean="0">
                <a:solidFill>
                  <a:schemeClr val="bg1">
                    <a:lumMod val="65000"/>
                  </a:schemeClr>
                </a:solidFill>
              </a:rPr>
              <a:t>Opened his factory in 1910 in Michigan</a:t>
            </a:r>
          </a:p>
          <a:p>
            <a:r>
              <a:rPr lang="en-US" b="1" dirty="0" smtClean="0"/>
              <a:t>By 1918 half of all cars in U.S. were Ford Model T’s</a:t>
            </a:r>
          </a:p>
          <a:p>
            <a:r>
              <a:rPr lang="en-US" b="1" dirty="0" smtClean="0"/>
              <a:t>Ford did NOT invent the car, but he perfected the </a:t>
            </a:r>
            <a:r>
              <a:rPr lang="en-US" b="1" dirty="0"/>
              <a:t>assembly line </a:t>
            </a:r>
            <a:r>
              <a:rPr lang="en-US" b="1" dirty="0" smtClean="0"/>
              <a:t> </a:t>
            </a:r>
          </a:p>
          <a:p>
            <a:r>
              <a:rPr lang="en-US" sz="1400" dirty="0" smtClean="0">
                <a:hlinkClick r:id="rId2"/>
              </a:rPr>
              <a:t>https</a:t>
            </a:r>
            <a:r>
              <a:rPr lang="en-US" sz="1400" dirty="0">
                <a:hlinkClick r:id="rId2"/>
              </a:rPr>
              <a:t>://</a:t>
            </a:r>
            <a:r>
              <a:rPr lang="en-US" sz="1400" dirty="0" smtClean="0">
                <a:hlinkClick r:id="rId2"/>
              </a:rPr>
              <a:t>www.youtube.com/watch?v=VGWeQ2kIPKY</a:t>
            </a:r>
            <a:r>
              <a:rPr lang="en-US" sz="1400" dirty="0" smtClean="0"/>
              <a:t>   (45:00)</a:t>
            </a:r>
            <a:endParaRPr lang="en-US" sz="1400" dirty="0"/>
          </a:p>
          <a:p>
            <a:pPr marL="0" indent="0">
              <a:buNone/>
            </a:pPr>
            <a:endParaRPr lang="en-US" dirty="0"/>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093" t="3750" r="20048" b="27679"/>
          <a:stretch/>
        </p:blipFill>
        <p:spPr bwMode="auto">
          <a:xfrm>
            <a:off x="10373958" y="325518"/>
            <a:ext cx="1840385" cy="2990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6060" y="153395"/>
            <a:ext cx="2667898" cy="1667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stretch>
            <a:fillRect/>
          </a:stretch>
        </p:blipFill>
        <p:spPr>
          <a:xfrm>
            <a:off x="7957285" y="3512575"/>
            <a:ext cx="4234715" cy="3345425"/>
          </a:xfrm>
          <a:prstGeom prst="rect">
            <a:avLst/>
          </a:prstGeom>
        </p:spPr>
      </p:pic>
    </p:spTree>
    <p:extLst>
      <p:ext uri="{BB962C8B-B14F-4D97-AF65-F5344CB8AC3E}">
        <p14:creationId xmlns:p14="http://schemas.microsoft.com/office/powerpoint/2010/main" val="7343288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231" y="1634527"/>
            <a:ext cx="10515600" cy="1325563"/>
          </a:xfrm>
        </p:spPr>
        <p:txBody>
          <a:bodyPr/>
          <a:lstStyle/>
          <a:p>
            <a:r>
              <a:rPr lang="en-US" b="1" dirty="0" smtClean="0">
                <a:solidFill>
                  <a:schemeClr val="bg1">
                    <a:lumMod val="65000"/>
                  </a:schemeClr>
                </a:solidFill>
                <a:latin typeface="+mn-lt"/>
              </a:rPr>
              <a:t>The booming stock market during the 1920’s</a:t>
            </a:r>
            <a:endParaRPr lang="en-US" b="1" dirty="0">
              <a:solidFill>
                <a:schemeClr val="bg1">
                  <a:lumMod val="65000"/>
                </a:schemeClr>
              </a:solidFill>
              <a:latin typeface="+mn-lt"/>
            </a:endParaRPr>
          </a:p>
        </p:txBody>
      </p:sp>
    </p:spTree>
    <p:extLst>
      <p:ext uri="{BB962C8B-B14F-4D97-AF65-F5344CB8AC3E}">
        <p14:creationId xmlns:p14="http://schemas.microsoft.com/office/powerpoint/2010/main" val="42474869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032734"/>
          </a:xfrm>
        </p:spPr>
        <p:txBody>
          <a:bodyPr>
            <a:normAutofit/>
          </a:bodyPr>
          <a:lstStyle/>
          <a:p>
            <a:r>
              <a:rPr lang="en-US" sz="3200" b="1" dirty="0" smtClean="0">
                <a:latin typeface="+mn-lt"/>
              </a:rPr>
              <a:t>	</a:t>
            </a:r>
            <a:endParaRPr lang="en-US" sz="3200" b="1" dirty="0">
              <a:latin typeface="+mn-lt"/>
            </a:endParaRPr>
          </a:p>
        </p:txBody>
      </p:sp>
      <p:sp>
        <p:nvSpPr>
          <p:cNvPr id="3" name="Content Placeholder 2"/>
          <p:cNvSpPr>
            <a:spLocks noGrp="1"/>
          </p:cNvSpPr>
          <p:nvPr>
            <p:ph idx="1"/>
          </p:nvPr>
        </p:nvSpPr>
        <p:spPr>
          <a:xfrm>
            <a:off x="0" y="2497477"/>
            <a:ext cx="12192000" cy="4360521"/>
          </a:xfrm>
        </p:spPr>
        <p:txBody>
          <a:bodyPr>
            <a:normAutofit/>
          </a:bodyPr>
          <a:lstStyle/>
          <a:p>
            <a:r>
              <a:rPr lang="en-US" sz="2400" dirty="0">
                <a:solidFill>
                  <a:schemeClr val="bg1">
                    <a:lumMod val="65000"/>
                  </a:schemeClr>
                </a:solidFill>
              </a:rPr>
              <a:t>During the </a:t>
            </a:r>
            <a:r>
              <a:rPr lang="en-US" sz="2400" dirty="0" smtClean="0">
                <a:solidFill>
                  <a:schemeClr val="bg1">
                    <a:lumMod val="65000"/>
                  </a:schemeClr>
                </a:solidFill>
              </a:rPr>
              <a:t>1920’s the </a:t>
            </a:r>
            <a:r>
              <a:rPr lang="en-US" sz="2400" dirty="0">
                <a:solidFill>
                  <a:schemeClr val="bg1">
                    <a:lumMod val="65000"/>
                  </a:schemeClr>
                </a:solidFill>
              </a:rPr>
              <a:t>economy was excellent</a:t>
            </a:r>
          </a:p>
          <a:p>
            <a:r>
              <a:rPr lang="en-US" sz="2400" dirty="0" smtClean="0">
                <a:solidFill>
                  <a:schemeClr val="bg1">
                    <a:lumMod val="65000"/>
                  </a:schemeClr>
                </a:solidFill>
              </a:rPr>
              <a:t>Americans were </a:t>
            </a:r>
            <a:r>
              <a:rPr lang="en-US" sz="2400" dirty="0">
                <a:solidFill>
                  <a:schemeClr val="bg1">
                    <a:lumMod val="65000"/>
                  </a:schemeClr>
                </a:solidFill>
              </a:rPr>
              <a:t>scrambling to get into the stock </a:t>
            </a:r>
            <a:r>
              <a:rPr lang="en-US" sz="2400" dirty="0" smtClean="0">
                <a:solidFill>
                  <a:schemeClr val="bg1">
                    <a:lumMod val="65000"/>
                  </a:schemeClr>
                </a:solidFill>
              </a:rPr>
              <a:t>market, the </a:t>
            </a:r>
            <a:r>
              <a:rPr lang="en-US" sz="2400" dirty="0">
                <a:solidFill>
                  <a:schemeClr val="bg1">
                    <a:lumMod val="65000"/>
                  </a:schemeClr>
                </a:solidFill>
              </a:rPr>
              <a:t>profits seemed so guaranteed </a:t>
            </a:r>
            <a:endParaRPr lang="en-US" sz="2400" dirty="0" smtClean="0">
              <a:solidFill>
                <a:schemeClr val="bg1">
                  <a:lumMod val="65000"/>
                </a:schemeClr>
              </a:solidFill>
            </a:endParaRPr>
          </a:p>
          <a:p>
            <a:r>
              <a:rPr lang="en-US" sz="2400" dirty="0" smtClean="0">
                <a:solidFill>
                  <a:schemeClr val="bg1">
                    <a:lumMod val="65000"/>
                  </a:schemeClr>
                </a:solidFill>
              </a:rPr>
              <a:t>Even banks used customers</a:t>
            </a:r>
            <a:r>
              <a:rPr lang="en-US" sz="2400" dirty="0">
                <a:solidFill>
                  <a:schemeClr val="bg1">
                    <a:lumMod val="65000"/>
                  </a:schemeClr>
                </a:solidFill>
              </a:rPr>
              <a:t>' money (without their knowledge</a:t>
            </a:r>
            <a:r>
              <a:rPr lang="en-US" sz="2400" dirty="0" smtClean="0">
                <a:solidFill>
                  <a:schemeClr val="bg1">
                    <a:lumMod val="65000"/>
                  </a:schemeClr>
                </a:solidFill>
              </a:rPr>
              <a:t>) </a:t>
            </a:r>
            <a:r>
              <a:rPr lang="en-US" sz="2400" dirty="0">
                <a:solidFill>
                  <a:schemeClr val="bg1">
                    <a:lumMod val="65000"/>
                  </a:schemeClr>
                </a:solidFill>
              </a:rPr>
              <a:t>to </a:t>
            </a:r>
            <a:r>
              <a:rPr lang="en-US" sz="2400" dirty="0" smtClean="0">
                <a:solidFill>
                  <a:schemeClr val="bg1">
                    <a:lumMod val="65000"/>
                  </a:schemeClr>
                </a:solidFill>
              </a:rPr>
              <a:t>invest in </a:t>
            </a:r>
            <a:r>
              <a:rPr lang="en-US" sz="2400" dirty="0">
                <a:solidFill>
                  <a:schemeClr val="bg1">
                    <a:lumMod val="65000"/>
                  </a:schemeClr>
                </a:solidFill>
              </a:rPr>
              <a:t>the stock </a:t>
            </a:r>
            <a:r>
              <a:rPr lang="en-US" sz="2400" dirty="0" smtClean="0">
                <a:solidFill>
                  <a:schemeClr val="bg1">
                    <a:lumMod val="65000"/>
                  </a:schemeClr>
                </a:solidFill>
              </a:rPr>
              <a:t>market. With </a:t>
            </a:r>
            <a:r>
              <a:rPr lang="en-US" sz="2400" dirty="0">
                <a:solidFill>
                  <a:schemeClr val="bg1">
                    <a:lumMod val="65000"/>
                  </a:schemeClr>
                </a:solidFill>
              </a:rPr>
              <a:t>the stock market prices upward bound, everything seemed wonderful.</a:t>
            </a:r>
          </a:p>
          <a:p>
            <a:r>
              <a:rPr lang="en-US" sz="2400" dirty="0">
                <a:solidFill>
                  <a:schemeClr val="bg1">
                    <a:lumMod val="65000"/>
                  </a:schemeClr>
                </a:solidFill>
              </a:rPr>
              <a:t>B</a:t>
            </a:r>
            <a:r>
              <a:rPr lang="en-US" sz="2400" dirty="0" smtClean="0">
                <a:solidFill>
                  <a:schemeClr val="bg1">
                    <a:lumMod val="65000"/>
                  </a:schemeClr>
                </a:solidFill>
              </a:rPr>
              <a:t>y </a:t>
            </a:r>
            <a:r>
              <a:rPr lang="en-US" sz="2400" dirty="0">
                <a:solidFill>
                  <a:schemeClr val="bg1">
                    <a:lumMod val="65000"/>
                  </a:schemeClr>
                </a:solidFill>
              </a:rPr>
              <a:t>spring of 1929, there were signs that the economy might be headed for a serious setback. Steel production went down; house construction slowed; and car sales slowed.</a:t>
            </a:r>
          </a:p>
          <a:p>
            <a:r>
              <a:rPr lang="en-US" sz="2400" dirty="0">
                <a:solidFill>
                  <a:schemeClr val="bg1">
                    <a:lumMod val="65000"/>
                  </a:schemeClr>
                </a:solidFill>
              </a:rPr>
              <a:t>But the market surged ahead during the summer of 1929. From June through August, stock market prices reached their highest levels to date</a:t>
            </a:r>
            <a:r>
              <a:rPr lang="en-US" sz="2400" dirty="0" smtClean="0">
                <a:solidFill>
                  <a:schemeClr val="bg1">
                    <a:lumMod val="65000"/>
                  </a:schemeClr>
                </a:solidFill>
              </a:rPr>
              <a:t>.</a:t>
            </a:r>
          </a:p>
          <a:p>
            <a:r>
              <a:rPr lang="en-US" sz="3000" b="1" dirty="0" smtClean="0"/>
              <a:t>The stock market boomed, many invested everything they had </a:t>
            </a:r>
          </a:p>
          <a:p>
            <a:r>
              <a:rPr lang="en-US" sz="3000" b="1" dirty="0" smtClean="0"/>
              <a:t>The stock market made many new millionaires.</a:t>
            </a:r>
            <a:endParaRPr lang="en-US" sz="3000" dirty="0"/>
          </a:p>
          <a:p>
            <a:endParaRPr lang="en-US" dirty="0"/>
          </a:p>
        </p:txBody>
      </p:sp>
      <p:pic>
        <p:nvPicPr>
          <p:cNvPr id="4" name="Picture 3"/>
          <p:cNvPicPr>
            <a:picLocks noChangeAspect="1"/>
          </p:cNvPicPr>
          <p:nvPr/>
        </p:nvPicPr>
        <p:blipFill>
          <a:blip r:embed="rId3" cstate="print"/>
          <a:stretch>
            <a:fillRect/>
          </a:stretch>
        </p:blipFill>
        <p:spPr>
          <a:xfrm>
            <a:off x="4486232" y="-1"/>
            <a:ext cx="3308895" cy="2497478"/>
          </a:xfrm>
          <a:prstGeom prst="rect">
            <a:avLst/>
          </a:prstGeom>
        </p:spPr>
      </p:pic>
      <p:pic>
        <p:nvPicPr>
          <p:cNvPr id="5" name="Picture 4"/>
          <p:cNvPicPr>
            <a:picLocks noChangeAspect="1"/>
          </p:cNvPicPr>
          <p:nvPr/>
        </p:nvPicPr>
        <p:blipFill>
          <a:blip r:embed="rId4" cstate="print"/>
          <a:stretch>
            <a:fillRect/>
          </a:stretch>
        </p:blipFill>
        <p:spPr>
          <a:xfrm>
            <a:off x="9771903" y="-1"/>
            <a:ext cx="2333551" cy="3088524"/>
          </a:xfrm>
          <a:prstGeom prst="rect">
            <a:avLst/>
          </a:prstGeom>
        </p:spPr>
      </p:pic>
      <p:pic>
        <p:nvPicPr>
          <p:cNvPr id="6" name="Picture 5"/>
          <p:cNvPicPr>
            <a:picLocks noChangeAspect="1"/>
          </p:cNvPicPr>
          <p:nvPr/>
        </p:nvPicPr>
        <p:blipFill>
          <a:blip r:embed="rId5" cstate="print"/>
          <a:stretch>
            <a:fillRect/>
          </a:stretch>
        </p:blipFill>
        <p:spPr>
          <a:xfrm>
            <a:off x="0" y="-1"/>
            <a:ext cx="4228799" cy="2497478"/>
          </a:xfrm>
          <a:prstGeom prst="rect">
            <a:avLst/>
          </a:prstGeom>
        </p:spPr>
      </p:pic>
    </p:spTree>
    <p:extLst>
      <p:ext uri="{BB962C8B-B14F-4D97-AF65-F5344CB8AC3E}">
        <p14:creationId xmlns:p14="http://schemas.microsoft.com/office/powerpoint/2010/main" val="40593202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730409"/>
          </a:xfrm>
        </p:spPr>
        <p:txBody>
          <a:bodyPr>
            <a:normAutofit fontScale="92500" lnSpcReduction="20000"/>
          </a:bodyPr>
          <a:lstStyle/>
          <a:p>
            <a:pPr marL="0" indent="0">
              <a:buNone/>
            </a:pPr>
            <a:r>
              <a:rPr lang="en-US" sz="2600" dirty="0">
                <a:solidFill>
                  <a:schemeClr val="bg1">
                    <a:lumMod val="65000"/>
                  </a:schemeClr>
                </a:solidFill>
              </a:rPr>
              <a:t>What is a stock  market?</a:t>
            </a:r>
          </a:p>
          <a:p>
            <a:r>
              <a:rPr lang="en-US" sz="2600" dirty="0">
                <a:solidFill>
                  <a:schemeClr val="bg1">
                    <a:lumMod val="65000"/>
                  </a:schemeClr>
                </a:solidFill>
              </a:rPr>
              <a:t>Why was a stock market created? Why would someone want to give up part of ownership of their business? (Personal loan=Interest, personally liable) </a:t>
            </a:r>
            <a:r>
              <a:rPr lang="en-US" sz="2600" dirty="0" err="1">
                <a:solidFill>
                  <a:schemeClr val="bg1">
                    <a:lumMod val="65000"/>
                  </a:schemeClr>
                </a:solidFill>
              </a:rPr>
              <a:t>vs</a:t>
            </a:r>
            <a:r>
              <a:rPr lang="en-US" sz="2600" dirty="0">
                <a:solidFill>
                  <a:schemeClr val="bg1">
                    <a:lumMod val="65000"/>
                  </a:schemeClr>
                </a:solidFill>
              </a:rPr>
              <a:t> (Corp=no payback, not liable)</a:t>
            </a:r>
          </a:p>
          <a:p>
            <a:r>
              <a:rPr lang="en-US" sz="2600" dirty="0">
                <a:solidFill>
                  <a:schemeClr val="bg1">
                    <a:lumMod val="65000"/>
                  </a:schemeClr>
                </a:solidFill>
              </a:rPr>
              <a:t>What if you wanted to open a business where would you get the money you need for a building, equipment and working capital?  Who would you borrow it from</a:t>
            </a:r>
            <a:r>
              <a:rPr lang="en-US" sz="2600" dirty="0" smtClean="0">
                <a:solidFill>
                  <a:schemeClr val="bg1">
                    <a:lumMod val="65000"/>
                  </a:schemeClr>
                </a:solidFill>
              </a:rPr>
              <a:t>?</a:t>
            </a:r>
            <a:endParaRPr lang="en-US" sz="2600" b="1" u="sng" dirty="0" smtClean="0"/>
          </a:p>
          <a:p>
            <a:r>
              <a:rPr lang="en-US" sz="3000" b="1" u="sng" dirty="0" smtClean="0"/>
              <a:t>Corporation</a:t>
            </a:r>
            <a:r>
              <a:rPr lang="en-US" sz="3000" b="1" dirty="0" smtClean="0"/>
              <a:t> </a:t>
            </a:r>
            <a:r>
              <a:rPr lang="en-US" sz="3000" b="1" dirty="0"/>
              <a:t>– a business that is owned by its shareholders </a:t>
            </a:r>
            <a:r>
              <a:rPr lang="en-US" sz="3000" dirty="0"/>
              <a:t>(stockholders)</a:t>
            </a:r>
            <a:endParaRPr lang="en-US" sz="3000" u="sng" dirty="0"/>
          </a:p>
          <a:p>
            <a:r>
              <a:rPr lang="en-US" sz="3000" b="1" u="sng" dirty="0"/>
              <a:t>Stockholder (shareholder) </a:t>
            </a:r>
            <a:r>
              <a:rPr lang="en-US" sz="3000" b="1" dirty="0"/>
              <a:t>– someone who owns shares of stock in a corp.</a:t>
            </a:r>
          </a:p>
          <a:p>
            <a:r>
              <a:rPr lang="en-US" sz="3000" b="1" u="sng" dirty="0"/>
              <a:t>Shares of stock </a:t>
            </a:r>
            <a:r>
              <a:rPr lang="en-US" sz="3000" b="1" dirty="0"/>
              <a:t>– represents a % of ownership in a corp. </a:t>
            </a:r>
          </a:p>
          <a:p>
            <a:r>
              <a:rPr lang="en-US" sz="3000" b="1" u="sng" dirty="0"/>
              <a:t>Dividend</a:t>
            </a:r>
            <a:r>
              <a:rPr lang="en-US" sz="3000" b="1" dirty="0"/>
              <a:t> – money paid by a corp. to its shareholders from their profits</a:t>
            </a:r>
          </a:p>
          <a:p>
            <a:r>
              <a:rPr lang="en-US" sz="2400" dirty="0" smtClean="0">
                <a:solidFill>
                  <a:schemeClr val="bg1">
                    <a:lumMod val="65000"/>
                  </a:schemeClr>
                </a:solidFill>
              </a:rPr>
              <a:t>Let’s say your parents and grandparents loan you the money and you give them shares of stock as ownership in your business.  </a:t>
            </a:r>
          </a:p>
          <a:p>
            <a:r>
              <a:rPr lang="en-US" sz="2400" dirty="0">
                <a:solidFill>
                  <a:schemeClr val="bg1">
                    <a:lumMod val="65000"/>
                  </a:schemeClr>
                </a:solidFill>
              </a:rPr>
              <a:t>Lets say you issue 100 shares of stock at $100/share</a:t>
            </a:r>
          </a:p>
          <a:p>
            <a:pPr lvl="1"/>
            <a:r>
              <a:rPr lang="en-US" sz="2200" dirty="0">
                <a:solidFill>
                  <a:schemeClr val="bg1">
                    <a:lumMod val="65000"/>
                  </a:schemeClr>
                </a:solidFill>
              </a:rPr>
              <a:t>60 shares – you purchase for $6,000</a:t>
            </a:r>
          </a:p>
          <a:p>
            <a:pPr lvl="1"/>
            <a:r>
              <a:rPr lang="en-US" sz="2200" dirty="0">
                <a:solidFill>
                  <a:schemeClr val="bg1">
                    <a:lumMod val="65000"/>
                  </a:schemeClr>
                </a:solidFill>
              </a:rPr>
              <a:t>20 shares – your father purchases for $2,000</a:t>
            </a:r>
          </a:p>
          <a:p>
            <a:pPr lvl="1"/>
            <a:r>
              <a:rPr lang="en-US" sz="2200" dirty="0">
                <a:solidFill>
                  <a:schemeClr val="bg1">
                    <a:lumMod val="65000"/>
                  </a:schemeClr>
                </a:solidFill>
              </a:rPr>
              <a:t>10 shares – your uncle purchases for $1,000</a:t>
            </a:r>
          </a:p>
          <a:p>
            <a:pPr lvl="1"/>
            <a:r>
              <a:rPr lang="en-US" sz="2200" dirty="0">
                <a:solidFill>
                  <a:schemeClr val="bg1">
                    <a:lumMod val="65000"/>
                  </a:schemeClr>
                </a:solidFill>
              </a:rPr>
              <a:t>10 shares – your cousin purchases for $1,000</a:t>
            </a:r>
          </a:p>
          <a:p>
            <a:r>
              <a:rPr lang="en-US" sz="2400" dirty="0" smtClean="0">
                <a:solidFill>
                  <a:schemeClr val="bg1">
                    <a:lumMod val="65000"/>
                  </a:schemeClr>
                </a:solidFill>
              </a:rPr>
              <a:t>That’s a total of $10,000 you now have to open your business</a:t>
            </a:r>
            <a:endParaRPr lang="en-US" sz="2400" dirty="0">
              <a:solidFill>
                <a:schemeClr val="bg1">
                  <a:lumMod val="65000"/>
                </a:schemeClr>
              </a:solidFill>
            </a:endParaRPr>
          </a:p>
          <a:p>
            <a:r>
              <a:rPr lang="en-US" sz="2400" dirty="0" smtClean="0">
                <a:solidFill>
                  <a:schemeClr val="bg1">
                    <a:lumMod val="65000"/>
                  </a:schemeClr>
                </a:solidFill>
              </a:rPr>
              <a:t>You will own 60% of your business and are the controlling shareholder</a:t>
            </a:r>
          </a:p>
          <a:p>
            <a:r>
              <a:rPr lang="en-US" sz="2400" dirty="0" smtClean="0">
                <a:solidFill>
                  <a:schemeClr val="bg1">
                    <a:lumMod val="65000"/>
                  </a:schemeClr>
                </a:solidFill>
              </a:rPr>
              <a:t>Most big companies became public corporations by issuing stock (offering their stock for sale to raise money to expand their business and increase profits)</a:t>
            </a:r>
          </a:p>
          <a:p>
            <a:endParaRPr lang="en-US" b="1" dirty="0"/>
          </a:p>
          <a:p>
            <a:endParaRPr lang="en-US" dirty="0" smtClean="0"/>
          </a:p>
        </p:txBody>
      </p:sp>
    </p:spTree>
    <p:extLst>
      <p:ext uri="{BB962C8B-B14F-4D97-AF65-F5344CB8AC3E}">
        <p14:creationId xmlns:p14="http://schemas.microsoft.com/office/powerpoint/2010/main" val="11862686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7471849" cy="6629400"/>
          </a:xfrm>
        </p:spPr>
        <p:txBody>
          <a:bodyPr>
            <a:normAutofit/>
          </a:bodyPr>
          <a:lstStyle/>
          <a:p>
            <a:r>
              <a:rPr lang="en-US" sz="2400" dirty="0">
                <a:solidFill>
                  <a:schemeClr val="bg1">
                    <a:lumMod val="65000"/>
                  </a:schemeClr>
                </a:solidFill>
              </a:rPr>
              <a:t>The first stock exchange in Britain was the London Stock Exchange in 1773.</a:t>
            </a:r>
          </a:p>
          <a:p>
            <a:r>
              <a:rPr lang="en-US" sz="2400" dirty="0">
                <a:solidFill>
                  <a:schemeClr val="bg1">
                    <a:lumMod val="65000"/>
                  </a:schemeClr>
                </a:solidFill>
              </a:rPr>
              <a:t>Britain still had control of the colonies in America and was trading regularly.</a:t>
            </a:r>
          </a:p>
          <a:p>
            <a:r>
              <a:rPr lang="en-US" sz="2400" dirty="0">
                <a:solidFill>
                  <a:schemeClr val="bg1">
                    <a:lumMod val="65000"/>
                  </a:schemeClr>
                </a:solidFill>
              </a:rPr>
              <a:t>The first stock exchange in the American colonies began in Philadelphia in 1790.</a:t>
            </a:r>
          </a:p>
          <a:p>
            <a:r>
              <a:rPr lang="en-US" b="1" u="sng" dirty="0"/>
              <a:t>Stock exchange </a:t>
            </a:r>
            <a:r>
              <a:rPr lang="en-US" b="1" dirty="0" smtClean="0"/>
              <a:t>– marketplace where investors </a:t>
            </a:r>
            <a:r>
              <a:rPr lang="en-US" b="1" dirty="0"/>
              <a:t>could </a:t>
            </a:r>
            <a:r>
              <a:rPr lang="en-US" b="1" dirty="0" smtClean="0"/>
              <a:t>buy/sell </a:t>
            </a:r>
            <a:r>
              <a:rPr lang="en-US" b="1" dirty="0"/>
              <a:t>stock </a:t>
            </a:r>
            <a:r>
              <a:rPr lang="en-US" b="1" dirty="0" smtClean="0"/>
              <a:t>to </a:t>
            </a:r>
            <a:r>
              <a:rPr lang="en-US" b="1" dirty="0"/>
              <a:t>make a profit.</a:t>
            </a:r>
          </a:p>
          <a:p>
            <a:r>
              <a:rPr lang="en-US" sz="2400" dirty="0" smtClean="0">
                <a:solidFill>
                  <a:schemeClr val="bg1">
                    <a:lumMod val="65000"/>
                  </a:schemeClr>
                </a:solidFill>
              </a:rPr>
              <a:t>The stock exchange in NY opened in 1792 and was located on </a:t>
            </a:r>
            <a:r>
              <a:rPr lang="en-US" sz="2400" dirty="0">
                <a:solidFill>
                  <a:schemeClr val="bg1">
                    <a:lumMod val="65000"/>
                  </a:schemeClr>
                </a:solidFill>
              </a:rPr>
              <a:t>the corner of Wall </a:t>
            </a:r>
            <a:r>
              <a:rPr lang="en-US" sz="2400" dirty="0" smtClean="0">
                <a:solidFill>
                  <a:schemeClr val="bg1">
                    <a:lumMod val="65000"/>
                  </a:schemeClr>
                </a:solidFill>
              </a:rPr>
              <a:t>St </a:t>
            </a:r>
            <a:r>
              <a:rPr lang="en-US" sz="2400" dirty="0">
                <a:solidFill>
                  <a:schemeClr val="bg1">
                    <a:lumMod val="65000"/>
                  </a:schemeClr>
                </a:solidFill>
              </a:rPr>
              <a:t>and Broadway. </a:t>
            </a:r>
            <a:endParaRPr lang="en-US" sz="2400" dirty="0" smtClean="0">
              <a:solidFill>
                <a:schemeClr val="bg1">
                  <a:lumMod val="65000"/>
                </a:schemeClr>
              </a:solidFill>
            </a:endParaRPr>
          </a:p>
          <a:p>
            <a:r>
              <a:rPr lang="en-US" sz="2400" dirty="0" smtClean="0">
                <a:solidFill>
                  <a:schemeClr val="bg1">
                    <a:lumMod val="65000"/>
                  </a:schemeClr>
                </a:solidFill>
              </a:rPr>
              <a:t>The NY stock market continued to grow throughout the 1800’s</a:t>
            </a:r>
          </a:p>
          <a:p>
            <a:r>
              <a:rPr lang="en-US" sz="2400" dirty="0" smtClean="0">
                <a:solidFill>
                  <a:schemeClr val="bg1">
                    <a:lumMod val="65000"/>
                  </a:schemeClr>
                </a:solidFill>
              </a:rPr>
              <a:t>By the early 1900’s many people amassed a fortune in the stock market.</a:t>
            </a:r>
          </a:p>
          <a:p>
            <a:r>
              <a:rPr lang="en-US" sz="2400" dirty="0" smtClean="0">
                <a:solidFill>
                  <a:schemeClr val="bg1">
                    <a:lumMod val="65000"/>
                  </a:schemeClr>
                </a:solidFill>
              </a:rPr>
              <a:t>This was a way for investors to make huge amounts of money without doing any work.</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1850" y="0"/>
            <a:ext cx="4720149" cy="3792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1" t="15850" r="2407" b="23070"/>
          <a:stretch/>
        </p:blipFill>
        <p:spPr bwMode="auto">
          <a:xfrm>
            <a:off x="7377875" y="4235045"/>
            <a:ext cx="4550514" cy="2499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61253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0515600" cy="529936"/>
          </a:xfrm>
        </p:spPr>
        <p:txBody>
          <a:bodyPr>
            <a:noAutofit/>
          </a:bodyPr>
          <a:lstStyle/>
          <a:p>
            <a:r>
              <a:rPr lang="en-US" sz="3200" dirty="0" smtClean="0">
                <a:solidFill>
                  <a:schemeClr val="bg1">
                    <a:lumMod val="65000"/>
                  </a:schemeClr>
                </a:solidFill>
                <a:latin typeface="+mn-lt"/>
              </a:rPr>
              <a:t>NY Financial District (Lower Manhattan) </a:t>
            </a:r>
            <a:endParaRPr lang="en-US" sz="3200" dirty="0">
              <a:solidFill>
                <a:schemeClr val="bg1">
                  <a:lumMod val="65000"/>
                </a:schemeClr>
              </a:solidFill>
              <a:latin typeface="+mn-lt"/>
            </a:endParaRPr>
          </a:p>
        </p:txBody>
      </p:sp>
      <p:sp>
        <p:nvSpPr>
          <p:cNvPr id="2" name="Content Placeholder 1"/>
          <p:cNvSpPr>
            <a:spLocks noGrp="1"/>
          </p:cNvSpPr>
          <p:nvPr>
            <p:ph idx="1"/>
          </p:nvPr>
        </p:nvSpPr>
        <p:spPr>
          <a:xfrm>
            <a:off x="0" y="529937"/>
            <a:ext cx="12192000" cy="4351338"/>
          </a:xfrm>
        </p:spPr>
        <p:txBody>
          <a:bodyPr/>
          <a:lstStyle/>
          <a:p>
            <a:r>
              <a:rPr lang="en-US" b="1" u="sng" dirty="0"/>
              <a:t>NY Stock Exchange </a:t>
            </a:r>
            <a:r>
              <a:rPr lang="en-US" b="1" u="sng" dirty="0" smtClean="0"/>
              <a:t>“Wall Street” (Manhattan, NYC) </a:t>
            </a:r>
            <a:r>
              <a:rPr lang="en-US" b="1" dirty="0"/>
              <a:t>– </a:t>
            </a:r>
            <a:r>
              <a:rPr lang="en-US" b="1" dirty="0" smtClean="0"/>
              <a:t>world’s largest stock market. </a:t>
            </a:r>
            <a:endParaRPr lang="en-US" b="1"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245280"/>
            <a:ext cx="6705600" cy="5612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685800" y="1432463"/>
            <a:ext cx="2883804" cy="1916170"/>
          </a:xfrm>
          <a:prstGeom prst="rect">
            <a:avLst/>
          </a:prstGeom>
        </p:spPr>
      </p:pic>
      <p:pic>
        <p:nvPicPr>
          <p:cNvPr id="5" name="Picture 4"/>
          <p:cNvPicPr>
            <a:picLocks noChangeAspect="1"/>
          </p:cNvPicPr>
          <p:nvPr/>
        </p:nvPicPr>
        <p:blipFill>
          <a:blip r:embed="rId5"/>
          <a:stretch>
            <a:fillRect/>
          </a:stretch>
        </p:blipFill>
        <p:spPr>
          <a:xfrm>
            <a:off x="467591" y="3409188"/>
            <a:ext cx="3237096" cy="2470983"/>
          </a:xfrm>
          <a:prstGeom prst="rect">
            <a:avLst/>
          </a:prstGeom>
        </p:spPr>
      </p:pic>
      <p:sp>
        <p:nvSpPr>
          <p:cNvPr id="6" name="Rectangle 5"/>
          <p:cNvSpPr/>
          <p:nvPr/>
        </p:nvSpPr>
        <p:spPr>
          <a:xfrm>
            <a:off x="467590" y="5880171"/>
            <a:ext cx="3237096" cy="923330"/>
          </a:xfrm>
          <a:prstGeom prst="rect">
            <a:avLst/>
          </a:prstGeom>
        </p:spPr>
        <p:txBody>
          <a:bodyPr wrap="square">
            <a:spAutoFit/>
          </a:bodyPr>
          <a:lstStyle/>
          <a:p>
            <a:r>
              <a:rPr lang="en-US" dirty="0"/>
              <a:t> The </a:t>
            </a:r>
            <a:r>
              <a:rPr lang="en-US" dirty="0" smtClean="0"/>
              <a:t>sculpture </a:t>
            </a:r>
            <a:r>
              <a:rPr lang="en-US" dirty="0"/>
              <a:t>depicts a bull, the symbol of aggressive financial optimism and prosperity</a:t>
            </a:r>
          </a:p>
        </p:txBody>
      </p:sp>
    </p:spTree>
    <p:extLst>
      <p:ext uri="{BB962C8B-B14F-4D97-AF65-F5344CB8AC3E}">
        <p14:creationId xmlns:p14="http://schemas.microsoft.com/office/powerpoint/2010/main" val="20982944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263" y="124494"/>
            <a:ext cx="10515600" cy="609432"/>
          </a:xfrm>
        </p:spPr>
        <p:txBody>
          <a:bodyPr>
            <a:normAutofit fontScale="90000"/>
          </a:bodyPr>
          <a:lstStyle/>
          <a:p>
            <a:r>
              <a:rPr lang="en-US" dirty="0" smtClean="0">
                <a:solidFill>
                  <a:schemeClr val="bg1">
                    <a:lumMod val="65000"/>
                  </a:schemeClr>
                </a:solidFill>
                <a:latin typeface="+mn-lt"/>
              </a:rPr>
              <a:t>Buying on Margin</a:t>
            </a:r>
            <a:endParaRPr lang="en-US" dirty="0">
              <a:solidFill>
                <a:schemeClr val="bg1">
                  <a:lumMod val="65000"/>
                </a:schemeClr>
              </a:solidFill>
              <a:latin typeface="+mn-lt"/>
            </a:endParaRPr>
          </a:p>
        </p:txBody>
      </p:sp>
      <p:sp>
        <p:nvSpPr>
          <p:cNvPr id="3" name="Content Placeholder 2"/>
          <p:cNvSpPr>
            <a:spLocks noGrp="1"/>
          </p:cNvSpPr>
          <p:nvPr>
            <p:ph idx="1"/>
          </p:nvPr>
        </p:nvSpPr>
        <p:spPr>
          <a:xfrm>
            <a:off x="0" y="709863"/>
            <a:ext cx="12191999" cy="6148137"/>
          </a:xfrm>
        </p:spPr>
        <p:txBody>
          <a:bodyPr>
            <a:normAutofit/>
          </a:bodyPr>
          <a:lstStyle/>
          <a:p>
            <a:pPr fontAlgn="base"/>
            <a:r>
              <a:rPr lang="en-US" sz="2400" dirty="0" smtClean="0">
                <a:solidFill>
                  <a:schemeClr val="bg1">
                    <a:lumMod val="65000"/>
                  </a:schemeClr>
                </a:solidFill>
              </a:rPr>
              <a:t>When </a:t>
            </a:r>
            <a:r>
              <a:rPr lang="en-US" sz="2400" dirty="0">
                <a:solidFill>
                  <a:schemeClr val="bg1">
                    <a:lumMod val="65000"/>
                  </a:schemeClr>
                </a:solidFill>
              </a:rPr>
              <a:t>someone did not have the money to pay the full price of stocks, they could buy stocks "on margin." </a:t>
            </a:r>
            <a:endParaRPr lang="en-US" sz="2400" dirty="0" smtClean="0">
              <a:solidFill>
                <a:schemeClr val="bg1">
                  <a:lumMod val="65000"/>
                </a:schemeClr>
              </a:solidFill>
            </a:endParaRPr>
          </a:p>
          <a:p>
            <a:pPr fontAlgn="base"/>
            <a:r>
              <a:rPr lang="en-US" b="1" u="sng" dirty="0"/>
              <a:t>Buying on Margin </a:t>
            </a:r>
            <a:r>
              <a:rPr lang="en-US" b="1" dirty="0"/>
              <a:t>– risky investment to borrow money from stockbrokers to buy </a:t>
            </a:r>
            <a:r>
              <a:rPr lang="en-US" b="1" dirty="0" smtClean="0"/>
              <a:t>stock</a:t>
            </a:r>
            <a:endParaRPr lang="en-US" sz="2600" dirty="0" smtClean="0"/>
          </a:p>
          <a:p>
            <a:pPr fontAlgn="base"/>
            <a:r>
              <a:rPr lang="en-US" sz="2400" dirty="0" smtClean="0">
                <a:solidFill>
                  <a:schemeClr val="bg1">
                    <a:lumMod val="65000"/>
                  </a:schemeClr>
                </a:solidFill>
              </a:rPr>
              <a:t>A buyer </a:t>
            </a:r>
            <a:r>
              <a:rPr lang="en-US" sz="2400" dirty="0">
                <a:solidFill>
                  <a:schemeClr val="bg1">
                    <a:lumMod val="65000"/>
                  </a:schemeClr>
                </a:solidFill>
              </a:rPr>
              <a:t>would put down some of his own money, but the rest he would borrow from a broker. In the 1920s, the buyer only had to put down 10 to 20 </a:t>
            </a:r>
            <a:r>
              <a:rPr lang="en-US" sz="2400" dirty="0" smtClean="0">
                <a:solidFill>
                  <a:schemeClr val="bg1">
                    <a:lumMod val="65000"/>
                  </a:schemeClr>
                </a:solidFill>
              </a:rPr>
              <a:t>% of </a:t>
            </a:r>
            <a:r>
              <a:rPr lang="en-US" sz="2400" dirty="0">
                <a:solidFill>
                  <a:schemeClr val="bg1">
                    <a:lumMod val="65000"/>
                  </a:schemeClr>
                </a:solidFill>
              </a:rPr>
              <a:t>his own money and thus borrowed 80 to 90 percent of the cost of the stock.</a:t>
            </a:r>
          </a:p>
          <a:p>
            <a:pPr fontAlgn="base"/>
            <a:r>
              <a:rPr lang="en-US" sz="2400" dirty="0">
                <a:solidFill>
                  <a:schemeClr val="bg1">
                    <a:lumMod val="65000"/>
                  </a:schemeClr>
                </a:solidFill>
              </a:rPr>
              <a:t>Buying on margin could be very risky. If the price of stock fell lower than the loan amount, the broker would likely issue a "margin call," which means that the buyer must come up with the cash to pay back his loan immediately.</a:t>
            </a:r>
          </a:p>
          <a:p>
            <a:pPr fontAlgn="base"/>
            <a:r>
              <a:rPr lang="en-US" sz="2400" dirty="0">
                <a:solidFill>
                  <a:schemeClr val="bg1">
                    <a:lumMod val="65000"/>
                  </a:schemeClr>
                </a:solidFill>
              </a:rPr>
              <a:t>In the 1920s, many </a:t>
            </a:r>
            <a:r>
              <a:rPr lang="en-US" sz="2400" dirty="0" smtClean="0">
                <a:solidFill>
                  <a:schemeClr val="bg1">
                    <a:lumMod val="65000"/>
                  </a:schemeClr>
                </a:solidFill>
              </a:rPr>
              <a:t>people hoped </a:t>
            </a:r>
            <a:r>
              <a:rPr lang="en-US" sz="2400" dirty="0">
                <a:solidFill>
                  <a:schemeClr val="bg1">
                    <a:lumMod val="65000"/>
                  </a:schemeClr>
                </a:solidFill>
              </a:rPr>
              <a:t>to make a lot of money on the stock </a:t>
            </a:r>
            <a:r>
              <a:rPr lang="en-US" sz="2400" dirty="0" smtClean="0">
                <a:solidFill>
                  <a:schemeClr val="bg1">
                    <a:lumMod val="65000"/>
                  </a:schemeClr>
                </a:solidFill>
              </a:rPr>
              <a:t>market, bought </a:t>
            </a:r>
            <a:r>
              <a:rPr lang="en-US" sz="2400" dirty="0">
                <a:solidFill>
                  <a:schemeClr val="bg1">
                    <a:lumMod val="65000"/>
                  </a:schemeClr>
                </a:solidFill>
              </a:rPr>
              <a:t>stocks on margin. Confident in what seemed a never-ending rise in prices, many of these speculators neglected to seriously consider the risk they were taking</a:t>
            </a:r>
            <a:r>
              <a:rPr lang="en-US" sz="2400" dirty="0" smtClean="0">
                <a:solidFill>
                  <a:schemeClr val="bg1">
                    <a:lumMod val="65000"/>
                  </a:schemeClr>
                </a:solidFill>
              </a:rPr>
              <a:t>.</a:t>
            </a:r>
          </a:p>
          <a:p>
            <a:endParaRPr lang="en-US" dirty="0"/>
          </a:p>
        </p:txBody>
      </p:sp>
    </p:spTree>
    <p:extLst>
      <p:ext uri="{BB962C8B-B14F-4D97-AF65-F5344CB8AC3E}">
        <p14:creationId xmlns:p14="http://schemas.microsoft.com/office/powerpoint/2010/main" val="15467968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92282"/>
            <a:ext cx="12192000" cy="4426527"/>
          </a:xfrm>
        </p:spPr>
        <p:txBody>
          <a:bodyPr/>
          <a:lstStyle/>
          <a:p>
            <a:r>
              <a:rPr lang="en-US" b="1" dirty="0"/>
              <a:t>Most Americans investors did not know </a:t>
            </a:r>
            <a:r>
              <a:rPr lang="en-US" b="1" dirty="0" smtClean="0"/>
              <a:t>how to invest.</a:t>
            </a:r>
            <a:endParaRPr lang="en-US" b="1" dirty="0"/>
          </a:p>
          <a:p>
            <a:r>
              <a:rPr lang="en-US" b="1" dirty="0"/>
              <a:t>They thought stock prices would rise forever and continue </a:t>
            </a:r>
            <a:r>
              <a:rPr lang="en-US" b="1" dirty="0" smtClean="0"/>
              <a:t>to </a:t>
            </a:r>
            <a:r>
              <a:rPr lang="en-US" b="1" dirty="0"/>
              <a:t>make them </a:t>
            </a:r>
            <a:r>
              <a:rPr lang="en-US" b="1" dirty="0" smtClean="0"/>
              <a:t>money.</a:t>
            </a:r>
          </a:p>
          <a:p>
            <a:endParaRPr lang="en-US" b="1" dirty="0"/>
          </a:p>
          <a:p>
            <a:endParaRPr lang="en-US" dirty="0"/>
          </a:p>
        </p:txBody>
      </p:sp>
      <p:pic>
        <p:nvPicPr>
          <p:cNvPr id="4" name="Picture 3"/>
          <p:cNvPicPr>
            <a:picLocks noChangeAspect="1"/>
          </p:cNvPicPr>
          <p:nvPr/>
        </p:nvPicPr>
        <p:blipFill rotWithShape="1">
          <a:blip r:embed="rId2"/>
          <a:srcRect l="3231" t="3291" r="2929" b="6057"/>
          <a:stretch/>
        </p:blipFill>
        <p:spPr>
          <a:xfrm>
            <a:off x="3419638" y="2780312"/>
            <a:ext cx="4419831" cy="3591873"/>
          </a:xfrm>
          <a:prstGeom prst="rect">
            <a:avLst/>
          </a:prstGeom>
        </p:spPr>
      </p:pic>
      <p:pic>
        <p:nvPicPr>
          <p:cNvPr id="5" name="Picture 4"/>
          <p:cNvPicPr>
            <a:picLocks noChangeAspect="1"/>
          </p:cNvPicPr>
          <p:nvPr/>
        </p:nvPicPr>
        <p:blipFill>
          <a:blip r:embed="rId3"/>
          <a:stretch>
            <a:fillRect/>
          </a:stretch>
        </p:blipFill>
        <p:spPr>
          <a:xfrm>
            <a:off x="0" y="2764464"/>
            <a:ext cx="3240468" cy="3607721"/>
          </a:xfrm>
          <a:prstGeom prst="rect">
            <a:avLst/>
          </a:prstGeom>
        </p:spPr>
      </p:pic>
      <p:pic>
        <p:nvPicPr>
          <p:cNvPr id="1026" name="Picture 2" descr="http://cdn.schaeffersresearch.com/images/default-source/schaeffers-cdn-images/default-images/investor/happy_investor.jpg?sfvrsn=2"/>
          <p:cNvPicPr>
            <a:picLocks noChangeAspect="1" noChangeArrowheads="1"/>
          </p:cNvPicPr>
          <p:nvPr/>
        </p:nvPicPr>
        <p:blipFill rotWithShape="1">
          <a:blip r:embed="rId4">
            <a:extLst>
              <a:ext uri="{28A0092B-C50C-407E-A947-70E740481C1C}">
                <a14:useLocalDpi xmlns:a14="http://schemas.microsoft.com/office/drawing/2010/main" val="0"/>
              </a:ext>
            </a:extLst>
          </a:blip>
          <a:srcRect l="12706" t="2999" r="16150" b="5689"/>
          <a:stretch/>
        </p:blipFill>
        <p:spPr bwMode="auto">
          <a:xfrm>
            <a:off x="7975643" y="2764464"/>
            <a:ext cx="4216357" cy="360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4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Monday, November 16, 2015</a:t>
            </a:r>
            <a:endParaRPr lang="en-US" dirty="0"/>
          </a:p>
        </p:txBody>
      </p:sp>
      <p:sp>
        <p:nvSpPr>
          <p:cNvPr id="3" name="Content Placeholder 2"/>
          <p:cNvSpPr>
            <a:spLocks noGrp="1"/>
          </p:cNvSpPr>
          <p:nvPr>
            <p:ph idx="1"/>
          </p:nvPr>
        </p:nvSpPr>
        <p:spPr/>
        <p:txBody>
          <a:bodyPr>
            <a:normAutofit/>
          </a:bodyPr>
          <a:lstStyle/>
          <a:p>
            <a:r>
              <a:rPr lang="en-US" sz="3200" dirty="0" smtClean="0"/>
              <a:t>Why do you think alcohol became illegal during the 1920s?</a:t>
            </a:r>
            <a:endParaRPr lang="en-US" sz="3200" dirty="0"/>
          </a:p>
        </p:txBody>
      </p:sp>
    </p:spTree>
    <p:extLst>
      <p:ext uri="{BB962C8B-B14F-4D97-AF65-F5344CB8AC3E}">
        <p14:creationId xmlns:p14="http://schemas.microsoft.com/office/powerpoint/2010/main" val="1320618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 for Quiz on Wednesday</a:t>
            </a:r>
            <a:endParaRPr lang="en-US" dirty="0"/>
          </a:p>
        </p:txBody>
      </p:sp>
      <p:sp>
        <p:nvSpPr>
          <p:cNvPr id="3" name="Content Placeholder 2"/>
          <p:cNvSpPr>
            <a:spLocks noGrp="1"/>
          </p:cNvSpPr>
          <p:nvPr>
            <p:ph idx="1"/>
          </p:nvPr>
        </p:nvSpPr>
        <p:spPr/>
        <p:txBody>
          <a:bodyPr/>
          <a:lstStyle/>
          <a:p>
            <a:pPr marL="0" indent="0">
              <a:buNone/>
            </a:pPr>
            <a:r>
              <a:rPr lang="en-US" sz="3600" dirty="0" smtClean="0"/>
              <a:t>Buying </a:t>
            </a:r>
            <a:r>
              <a:rPr lang="en-US" sz="3600" dirty="0"/>
              <a:t>on margin		</a:t>
            </a:r>
            <a:r>
              <a:rPr lang="en-US" sz="3600" dirty="0" smtClean="0"/>
              <a:t>Model </a:t>
            </a:r>
            <a:r>
              <a:rPr lang="en-US" sz="3600" dirty="0"/>
              <a:t>T</a:t>
            </a:r>
            <a:br>
              <a:rPr lang="en-US" sz="3600" dirty="0"/>
            </a:br>
            <a:r>
              <a:rPr lang="en-US" sz="3600" dirty="0" smtClean="0"/>
              <a:t>Consumerism</a:t>
            </a:r>
            <a:r>
              <a:rPr lang="en-US" sz="3600" dirty="0"/>
              <a:t>		</a:t>
            </a:r>
            <a:r>
              <a:rPr lang="en-US" sz="3600" dirty="0" smtClean="0"/>
              <a:t>	Prohibition</a:t>
            </a:r>
            <a:r>
              <a:rPr lang="en-US" sz="3600" dirty="0"/>
              <a:t/>
            </a:r>
            <a:br>
              <a:rPr lang="en-US" sz="3600" dirty="0"/>
            </a:br>
            <a:r>
              <a:rPr lang="en-US" sz="3600" dirty="0" smtClean="0"/>
              <a:t>Corporation</a:t>
            </a:r>
            <a:r>
              <a:rPr lang="en-US" sz="3600" dirty="0"/>
              <a:t>			</a:t>
            </a:r>
            <a:r>
              <a:rPr lang="en-US" sz="3600" dirty="0" smtClean="0"/>
              <a:t>Stock </a:t>
            </a:r>
            <a:r>
              <a:rPr lang="en-US" sz="3600" dirty="0"/>
              <a:t>exchange</a:t>
            </a:r>
            <a:br>
              <a:rPr lang="en-US" sz="3600" dirty="0"/>
            </a:br>
            <a:r>
              <a:rPr lang="en-US" sz="3600" dirty="0" smtClean="0"/>
              <a:t>Henry </a:t>
            </a:r>
            <a:r>
              <a:rPr lang="en-US" sz="3600" dirty="0"/>
              <a:t>Ford			</a:t>
            </a:r>
            <a:r>
              <a:rPr lang="en-US" sz="3600" dirty="0" smtClean="0"/>
              <a:t>Temperance </a:t>
            </a:r>
            <a:r>
              <a:rPr lang="en-US" sz="3600" dirty="0"/>
              <a:t>Movement</a:t>
            </a:r>
            <a:br>
              <a:rPr lang="en-US" sz="3600" dirty="0"/>
            </a:br>
            <a:r>
              <a:rPr lang="en-US" sz="3600" dirty="0" smtClean="0"/>
              <a:t>Installment </a:t>
            </a:r>
            <a:r>
              <a:rPr lang="en-US" sz="3600" dirty="0"/>
              <a:t>Loans		</a:t>
            </a:r>
            <a:r>
              <a:rPr lang="en-US" sz="3600" dirty="0" smtClean="0"/>
              <a:t>Thomas </a:t>
            </a:r>
            <a:r>
              <a:rPr lang="en-US" sz="3600" dirty="0"/>
              <a:t>Edison</a:t>
            </a:r>
            <a:r>
              <a:rPr lang="en-US" dirty="0"/>
              <a:t/>
            </a:r>
            <a:br>
              <a:rPr lang="en-US" dirty="0"/>
            </a:br>
            <a:endParaRPr lang="en-US" dirty="0"/>
          </a:p>
        </p:txBody>
      </p:sp>
    </p:spTree>
    <p:extLst>
      <p:ext uri="{BB962C8B-B14F-4D97-AF65-F5344CB8AC3E}">
        <p14:creationId xmlns:p14="http://schemas.microsoft.com/office/powerpoint/2010/main" val="10277381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1" y="2032560"/>
            <a:ext cx="11751833" cy="1325563"/>
          </a:xfrm>
        </p:spPr>
        <p:txBody>
          <a:bodyPr/>
          <a:lstStyle/>
          <a:p>
            <a:r>
              <a:rPr lang="en-US" b="1" dirty="0" smtClean="0">
                <a:solidFill>
                  <a:schemeClr val="bg1">
                    <a:lumMod val="65000"/>
                  </a:schemeClr>
                </a:solidFill>
                <a:latin typeface="+mn-lt"/>
              </a:rPr>
              <a:t>Prohibition &amp; Organized Crime during the 1920’s</a:t>
            </a:r>
            <a:endParaRPr lang="en-US" b="1" dirty="0">
              <a:solidFill>
                <a:schemeClr val="bg1">
                  <a:lumMod val="65000"/>
                </a:schemeClr>
              </a:solidFill>
              <a:latin typeface="+mn-lt"/>
            </a:endParaRPr>
          </a:p>
        </p:txBody>
      </p:sp>
    </p:spTree>
    <p:extLst>
      <p:ext uri="{BB962C8B-B14F-4D97-AF65-F5344CB8AC3E}">
        <p14:creationId xmlns:p14="http://schemas.microsoft.com/office/powerpoint/2010/main" val="2774672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normAutofit lnSpcReduction="10000"/>
          </a:bodyPr>
          <a:lstStyle/>
          <a:p>
            <a:r>
              <a:rPr lang="en-US" b="1" u="sng" dirty="0" smtClean="0"/>
              <a:t>Model T (Tin Lizzie) 1908-1927 </a:t>
            </a:r>
            <a:r>
              <a:rPr lang="en-US" b="1" dirty="0" smtClean="0"/>
              <a:t>–</a:t>
            </a:r>
            <a:r>
              <a:rPr lang="en-US" sz="3000" b="1" dirty="0" smtClean="0"/>
              <a:t>Model T revolutionized life in the US:</a:t>
            </a:r>
          </a:p>
          <a:p>
            <a:pPr lvl="1"/>
            <a:r>
              <a:rPr lang="en-US" sz="2800" b="1" dirty="0"/>
              <a:t>Mass production - the first car made by Ford Motor Co. on an assembly line. </a:t>
            </a:r>
            <a:r>
              <a:rPr lang="en-US" sz="2800" dirty="0">
                <a:solidFill>
                  <a:schemeClr val="bg1">
                    <a:lumMod val="65000"/>
                  </a:schemeClr>
                </a:solidFill>
              </a:rPr>
              <a:t>Before the Model T, cars were made painstakingly by hand.</a:t>
            </a:r>
            <a:endParaRPr lang="en-US" sz="2800" b="1" dirty="0"/>
          </a:p>
          <a:p>
            <a:pPr lvl="1"/>
            <a:r>
              <a:rPr lang="en-US" sz="2800" b="1" dirty="0" smtClean="0"/>
              <a:t>Mass mobility, people moved </a:t>
            </a:r>
            <a:r>
              <a:rPr lang="en-US" sz="2800" b="1" dirty="0"/>
              <a:t>to new cities </a:t>
            </a:r>
            <a:r>
              <a:rPr lang="en-US" sz="2800" dirty="0">
                <a:solidFill>
                  <a:schemeClr val="bg1">
                    <a:lumMod val="65000"/>
                  </a:schemeClr>
                </a:solidFill>
              </a:rPr>
              <a:t>(Mid-West and West Coast)</a:t>
            </a:r>
          </a:p>
          <a:p>
            <a:pPr lvl="1"/>
            <a:r>
              <a:rPr lang="en-US" sz="3000" b="1" dirty="0" smtClean="0"/>
              <a:t>Growth of areas around cities</a:t>
            </a:r>
            <a:endParaRPr lang="en-US" sz="3000" b="1" dirty="0"/>
          </a:p>
          <a:p>
            <a:pPr lvl="1"/>
            <a:r>
              <a:rPr lang="en-US" sz="3000" b="1" dirty="0" smtClean="0"/>
              <a:t>Created the </a:t>
            </a:r>
            <a:r>
              <a:rPr lang="en-US" sz="3000" b="1" dirty="0"/>
              <a:t>American middle </a:t>
            </a:r>
            <a:r>
              <a:rPr lang="en-US" sz="3000" b="1" dirty="0" smtClean="0"/>
              <a:t>class</a:t>
            </a:r>
          </a:p>
          <a:p>
            <a:r>
              <a:rPr lang="en-US" sz="2400" dirty="0" smtClean="0">
                <a:solidFill>
                  <a:schemeClr val="bg1">
                    <a:lumMod val="65000"/>
                  </a:schemeClr>
                </a:solidFill>
              </a:rPr>
              <a:t>The </a:t>
            </a:r>
            <a:r>
              <a:rPr lang="en-US" sz="2400" dirty="0">
                <a:solidFill>
                  <a:schemeClr val="bg1">
                    <a:lumMod val="65000"/>
                  </a:schemeClr>
                </a:solidFill>
              </a:rPr>
              <a:t>Model T, also known as the “Tin Lizzie,” changed the way Americans live, work and travel. Henry Ford’s revolutionary advancements in assembly-line automobile manufacturing made the Model T the first car to be affordable for a majority of Americans. For the first time car ownership became a reality for average American workers, not just the wealthy. More than 15 million Model </a:t>
            </a:r>
            <a:r>
              <a:rPr lang="en-US" sz="2400" dirty="0" err="1">
                <a:solidFill>
                  <a:schemeClr val="bg1">
                    <a:lumMod val="65000"/>
                  </a:schemeClr>
                </a:solidFill>
              </a:rPr>
              <a:t>Ts</a:t>
            </a:r>
            <a:r>
              <a:rPr lang="en-US" sz="2400" dirty="0">
                <a:solidFill>
                  <a:schemeClr val="bg1">
                    <a:lumMod val="65000"/>
                  </a:schemeClr>
                </a:solidFill>
              </a:rPr>
              <a:t> were built in Detroit and Highland Park, Michigan, and the automobile was also assembled at a Ford plant in Manchester, England, and at plants in continental Europe</a:t>
            </a:r>
            <a:r>
              <a:rPr lang="en-US" sz="2400" dirty="0" smtClean="0">
                <a:solidFill>
                  <a:schemeClr val="bg1">
                    <a:lumMod val="65000"/>
                  </a:schemeClr>
                </a:solidFill>
              </a:rPr>
              <a:t>.</a:t>
            </a:r>
          </a:p>
          <a:p>
            <a:r>
              <a:rPr lang="en-US" sz="2400" dirty="0">
                <a:solidFill>
                  <a:schemeClr val="bg1">
                    <a:lumMod val="65000"/>
                  </a:schemeClr>
                </a:solidFill>
              </a:rPr>
              <a:t>The Model T was an automobile built by the Ford Motor Company from 1908 until 1927. Conceived by Henry Ford as practical, affordable transportation for the common man, it quickly became prized for its low cost, durability, versatility, and ease of maintenance. Assembly-line production allowed the price of the touring car version to be lowered from $850 in 1908 to less than $300 in 1925. At such prices the Model T at times comprised as much as 40 percent of all cars sold in the United States. </a:t>
            </a:r>
          </a:p>
          <a:p>
            <a:endParaRPr lang="en-US" dirty="0"/>
          </a:p>
        </p:txBody>
      </p:sp>
    </p:spTree>
    <p:extLst>
      <p:ext uri="{BB962C8B-B14F-4D97-AF65-F5344CB8AC3E}">
        <p14:creationId xmlns:p14="http://schemas.microsoft.com/office/powerpoint/2010/main" val="13477436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r>
              <a:rPr lang="en-US" sz="2400" dirty="0">
                <a:solidFill>
                  <a:schemeClr val="bg1">
                    <a:lumMod val="65000"/>
                  </a:schemeClr>
                </a:solidFill>
              </a:rPr>
              <a:t>I</a:t>
            </a:r>
            <a:r>
              <a:rPr lang="en-US" sz="2400" dirty="0" smtClean="0">
                <a:solidFill>
                  <a:schemeClr val="bg1">
                    <a:lumMod val="65000"/>
                  </a:schemeClr>
                </a:solidFill>
              </a:rPr>
              <a:t>n 1919 an amendment was added to the Constitution, it took effect Jan 1920.</a:t>
            </a:r>
          </a:p>
          <a:p>
            <a:r>
              <a:rPr lang="en-US" b="1" u="sng" dirty="0" smtClean="0"/>
              <a:t>Prohibition</a:t>
            </a:r>
            <a:r>
              <a:rPr lang="en-US" b="1" dirty="0" smtClean="0"/>
              <a:t> – period of time (1920-33) when alcohol was “Prohibited” in the US.  It consisted of 2 parts:</a:t>
            </a:r>
            <a:endParaRPr lang="en-US" b="1" u="sng" dirty="0" smtClean="0"/>
          </a:p>
          <a:p>
            <a:pPr lvl="1"/>
            <a:r>
              <a:rPr lang="en-US" sz="2800" b="1" u="sng" dirty="0" smtClean="0"/>
              <a:t>18</a:t>
            </a:r>
            <a:r>
              <a:rPr lang="en-US" sz="2800" b="1" u="sng" baseline="30000" dirty="0" smtClean="0"/>
              <a:t>th</a:t>
            </a:r>
            <a:r>
              <a:rPr lang="en-US" sz="2800" b="1" u="sng" dirty="0" smtClean="0"/>
              <a:t> Amendment</a:t>
            </a:r>
            <a:r>
              <a:rPr lang="en-US" sz="2800" b="1" dirty="0" smtClean="0"/>
              <a:t> – law banning the manufacture &amp; sale </a:t>
            </a:r>
            <a:r>
              <a:rPr lang="en-US" sz="2800" b="1" dirty="0"/>
              <a:t>of </a:t>
            </a:r>
            <a:r>
              <a:rPr lang="en-US" sz="2800" b="1" dirty="0" smtClean="0"/>
              <a:t>alcohol. </a:t>
            </a:r>
          </a:p>
          <a:p>
            <a:pPr lvl="1"/>
            <a:r>
              <a:rPr lang="en-US" sz="2800" b="1" u="sng" dirty="0" smtClean="0"/>
              <a:t>Volstead Act </a:t>
            </a:r>
            <a:r>
              <a:rPr lang="en-US" sz="2800" b="1" dirty="0" smtClean="0"/>
              <a:t>– an act </a:t>
            </a:r>
            <a:r>
              <a:rPr lang="en-US" sz="2800" b="1" dirty="0"/>
              <a:t>of </a:t>
            </a:r>
            <a:r>
              <a:rPr lang="en-US" sz="2800" b="1" dirty="0" smtClean="0"/>
              <a:t>Congress (1919)</a:t>
            </a:r>
            <a:r>
              <a:rPr lang="en-US" dirty="0" smtClean="0">
                <a:solidFill>
                  <a:schemeClr val="bg1">
                    <a:lumMod val="65000"/>
                  </a:schemeClr>
                </a:solidFill>
              </a:rPr>
              <a:t> </a:t>
            </a:r>
            <a:r>
              <a:rPr lang="en-US" sz="2800" b="1" dirty="0" smtClean="0"/>
              <a:t>that enforced the 18</a:t>
            </a:r>
            <a:r>
              <a:rPr lang="en-US" sz="2800" b="1" baseline="30000" dirty="0" smtClean="0"/>
              <a:t>th</a:t>
            </a:r>
            <a:r>
              <a:rPr lang="en-US" sz="2800" b="1" dirty="0" smtClean="0"/>
              <a:t> Amendment. </a:t>
            </a:r>
            <a:r>
              <a:rPr lang="en-US" dirty="0" smtClean="0">
                <a:solidFill>
                  <a:schemeClr val="bg1">
                    <a:lumMod val="65000"/>
                  </a:schemeClr>
                </a:solidFill>
              </a:rPr>
              <a:t>It was introduced by Andrew Volstead.</a:t>
            </a:r>
          </a:p>
          <a:p>
            <a:r>
              <a:rPr lang="en-US" sz="2400" dirty="0" smtClean="0">
                <a:solidFill>
                  <a:schemeClr val="bg1">
                    <a:lumMod val="65000"/>
                  </a:schemeClr>
                </a:solidFill>
              </a:rPr>
              <a:t>The </a:t>
            </a:r>
            <a:r>
              <a:rPr lang="en-US" sz="2400" dirty="0">
                <a:solidFill>
                  <a:schemeClr val="bg1">
                    <a:lumMod val="65000"/>
                  </a:schemeClr>
                </a:solidFill>
              </a:rPr>
              <a:t>18th Amendment and the Volstead </a:t>
            </a:r>
            <a:r>
              <a:rPr lang="en-US" sz="2400" dirty="0" smtClean="0">
                <a:solidFill>
                  <a:schemeClr val="bg1">
                    <a:lumMod val="65000"/>
                  </a:schemeClr>
                </a:solidFill>
              </a:rPr>
              <a:t>Act </a:t>
            </a:r>
            <a:r>
              <a:rPr lang="en-US" sz="2400" dirty="0">
                <a:solidFill>
                  <a:schemeClr val="bg1">
                    <a:lumMod val="65000"/>
                  </a:schemeClr>
                </a:solidFill>
              </a:rPr>
              <a:t>are not the </a:t>
            </a:r>
            <a:r>
              <a:rPr lang="en-US" sz="2400" dirty="0" smtClean="0">
                <a:solidFill>
                  <a:schemeClr val="bg1">
                    <a:lumMod val="65000"/>
                  </a:schemeClr>
                </a:solidFill>
              </a:rPr>
              <a:t>same, </a:t>
            </a:r>
            <a:r>
              <a:rPr lang="en-US" sz="2400" dirty="0">
                <a:solidFill>
                  <a:schemeClr val="bg1">
                    <a:lumMod val="65000"/>
                  </a:schemeClr>
                </a:solidFill>
              </a:rPr>
              <a:t>together </a:t>
            </a:r>
            <a:r>
              <a:rPr lang="en-US" sz="2400" dirty="0" smtClean="0">
                <a:solidFill>
                  <a:schemeClr val="bg1">
                    <a:lumMod val="65000"/>
                  </a:schemeClr>
                </a:solidFill>
              </a:rPr>
              <a:t>they made </a:t>
            </a:r>
            <a:r>
              <a:rPr lang="en-US" sz="2400" dirty="0">
                <a:solidFill>
                  <a:schemeClr val="bg1">
                    <a:lumMod val="65000"/>
                  </a:schemeClr>
                </a:solidFill>
              </a:rPr>
              <a:t>up Prohibition.  The 18th Amendment established the Prohibition of "intoxicating" (alcoholic) beverages in the US, but the Volstead Act was necessary to define what the amendment meant by “intoxicating” </a:t>
            </a:r>
            <a:r>
              <a:rPr lang="en-US" sz="2400" dirty="0" smtClean="0">
                <a:solidFill>
                  <a:schemeClr val="bg1">
                    <a:lumMod val="65000"/>
                  </a:schemeClr>
                </a:solidFill>
              </a:rPr>
              <a:t>and </a:t>
            </a:r>
            <a:r>
              <a:rPr lang="en-US" sz="2400" dirty="0">
                <a:solidFill>
                  <a:schemeClr val="bg1">
                    <a:lumMod val="65000"/>
                  </a:schemeClr>
                </a:solidFill>
              </a:rPr>
              <a:t>gave the government the legal right to enforce the law. </a:t>
            </a:r>
            <a:endParaRPr lang="en-US" sz="2400" dirty="0" smtClean="0">
              <a:solidFill>
                <a:schemeClr val="bg1">
                  <a:lumMod val="65000"/>
                </a:schemeClr>
              </a:solidFill>
            </a:endParaRPr>
          </a:p>
          <a:p>
            <a:r>
              <a:rPr lang="en-US" sz="2400" dirty="0" smtClean="0">
                <a:solidFill>
                  <a:schemeClr val="bg1">
                    <a:lumMod val="65000"/>
                  </a:schemeClr>
                </a:solidFill>
              </a:rPr>
              <a:t>The 18th Amendment only forbade the “manufacture, sale and transportation of intoxicating liquors”—</a:t>
            </a:r>
            <a:r>
              <a:rPr lang="en-US" sz="2400" u="sng" dirty="0" smtClean="0">
                <a:solidFill>
                  <a:schemeClr val="bg1">
                    <a:lumMod val="65000"/>
                  </a:schemeClr>
                </a:solidFill>
              </a:rPr>
              <a:t>not their consumption</a:t>
            </a:r>
            <a:r>
              <a:rPr lang="en-US" sz="2400" dirty="0" smtClean="0">
                <a:solidFill>
                  <a:schemeClr val="bg1">
                    <a:lumMod val="65000"/>
                  </a:schemeClr>
                </a:solidFill>
              </a:rPr>
              <a:t>. By law, any wine, beer or spirits Americans already had before January 1920, was theirs to keep and enjoy in the privacy of their homes. </a:t>
            </a:r>
          </a:p>
          <a:p>
            <a:r>
              <a:rPr lang="en-US" sz="2400" dirty="0" smtClean="0">
                <a:solidFill>
                  <a:schemeClr val="bg1">
                    <a:lumMod val="65000"/>
                  </a:schemeClr>
                </a:solidFill>
              </a:rPr>
              <a:t>Most people </a:t>
            </a:r>
            <a:r>
              <a:rPr lang="en-US" sz="2400" dirty="0">
                <a:solidFill>
                  <a:schemeClr val="bg1">
                    <a:lumMod val="65000"/>
                  </a:schemeClr>
                </a:solidFill>
              </a:rPr>
              <a:t>only a few bottles, but some affluent drinkers built cavernous wine cellars and even bought out whole liquor store inventories to ensure they had healthy stockpiles of legal </a:t>
            </a:r>
            <a:r>
              <a:rPr lang="en-US" sz="2400" dirty="0" smtClean="0">
                <a:solidFill>
                  <a:schemeClr val="bg1">
                    <a:lumMod val="65000"/>
                  </a:schemeClr>
                </a:solidFill>
              </a:rPr>
              <a:t>hooch.</a:t>
            </a:r>
            <a:r>
              <a:rPr lang="en-US" sz="2400" dirty="0">
                <a:solidFill>
                  <a:schemeClr val="bg1">
                    <a:lumMod val="65000"/>
                  </a:schemeClr>
                </a:solidFill>
              </a:rPr>
              <a:t> </a:t>
            </a:r>
            <a:r>
              <a:rPr lang="en-US" sz="2400" dirty="0" smtClean="0">
                <a:solidFill>
                  <a:schemeClr val="bg1">
                    <a:lumMod val="65000"/>
                  </a:schemeClr>
                </a:solidFill>
              </a:rPr>
              <a:t>For </a:t>
            </a:r>
            <a:r>
              <a:rPr lang="en-US" sz="2400" dirty="0">
                <a:solidFill>
                  <a:schemeClr val="bg1">
                    <a:lumMod val="65000"/>
                  </a:schemeClr>
                </a:solidFill>
              </a:rPr>
              <a:t>many immigrants, alcohol was a part of their </a:t>
            </a:r>
            <a:r>
              <a:rPr lang="en-US" sz="2400" dirty="0" smtClean="0">
                <a:solidFill>
                  <a:schemeClr val="bg1">
                    <a:lumMod val="65000"/>
                  </a:schemeClr>
                </a:solidFill>
              </a:rPr>
              <a:t>culture (Irish, Italians, French).</a:t>
            </a:r>
            <a:endParaRPr lang="en-US" sz="2400" dirty="0">
              <a:solidFill>
                <a:schemeClr val="bg1">
                  <a:lumMod val="65000"/>
                </a:schemeClr>
              </a:solidFill>
            </a:endParaRPr>
          </a:p>
        </p:txBody>
      </p:sp>
    </p:spTree>
    <p:extLst>
      <p:ext uri="{BB962C8B-B14F-4D97-AF65-F5344CB8AC3E}">
        <p14:creationId xmlns:p14="http://schemas.microsoft.com/office/powerpoint/2010/main" val="10824758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p>
            <a:r>
              <a:rPr lang="en-US" b="1" dirty="0"/>
              <a:t>Prohibition was supposed to solve societies problems but it backfired.  It caused many new problems such as:</a:t>
            </a:r>
          </a:p>
          <a:p>
            <a:pPr lvl="1"/>
            <a:r>
              <a:rPr lang="en-US" sz="2800" b="1" dirty="0"/>
              <a:t>Organized crime (gangsters), violence, bootlegging &amp; speakeasies </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8" y="1478276"/>
            <a:ext cx="3199063" cy="268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825" y="1471053"/>
            <a:ext cx="3895919" cy="268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5" y="1478276"/>
            <a:ext cx="3381375" cy="267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8" y="4314824"/>
            <a:ext cx="3216879" cy="220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0425" y="4314823"/>
            <a:ext cx="3381375" cy="2126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4220" y="4314823"/>
            <a:ext cx="342900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2959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Tuesday, November 17, 2015</a:t>
            </a:r>
            <a:endParaRPr lang="en-US" dirty="0"/>
          </a:p>
        </p:txBody>
      </p:sp>
      <p:sp>
        <p:nvSpPr>
          <p:cNvPr id="3" name="Content Placeholder 2"/>
          <p:cNvSpPr>
            <a:spLocks noGrp="1"/>
          </p:cNvSpPr>
          <p:nvPr>
            <p:ph idx="1"/>
          </p:nvPr>
        </p:nvSpPr>
        <p:spPr/>
        <p:txBody>
          <a:bodyPr>
            <a:normAutofit/>
          </a:bodyPr>
          <a:lstStyle/>
          <a:p>
            <a:r>
              <a:rPr lang="en-US" sz="4000" dirty="0" smtClean="0"/>
              <a:t>What were 3 problems with Prohibition?</a:t>
            </a:r>
            <a:endParaRPr lang="en-US" sz="4000" dirty="0"/>
          </a:p>
        </p:txBody>
      </p:sp>
    </p:spTree>
    <p:extLst>
      <p:ext uri="{BB962C8B-B14F-4D97-AF65-F5344CB8AC3E}">
        <p14:creationId xmlns:p14="http://schemas.microsoft.com/office/powerpoint/2010/main" val="38616050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0515600" cy="579120"/>
          </a:xfrm>
        </p:spPr>
        <p:txBody>
          <a:bodyPr>
            <a:normAutofit/>
          </a:bodyPr>
          <a:lstStyle/>
          <a:p>
            <a:r>
              <a:rPr lang="en-US" sz="3200" b="1" u="sng" dirty="0" smtClean="0">
                <a:latin typeface="+mn-lt"/>
              </a:rPr>
              <a:t>Speakeasies</a:t>
            </a:r>
            <a:r>
              <a:rPr lang="en-US" sz="3200" b="1" dirty="0" smtClean="0">
                <a:latin typeface="+mn-lt"/>
              </a:rPr>
              <a:t> – illegal, secret bars during Prohibition </a:t>
            </a:r>
            <a:endParaRPr lang="en-US" sz="3200" b="1" dirty="0">
              <a:latin typeface="+mn-lt"/>
            </a:endParaRPr>
          </a:p>
        </p:txBody>
      </p:sp>
      <p:sp>
        <p:nvSpPr>
          <p:cNvPr id="3" name="Content Placeholder 2"/>
          <p:cNvSpPr>
            <a:spLocks noGrp="1"/>
          </p:cNvSpPr>
          <p:nvPr>
            <p:ph idx="1"/>
          </p:nvPr>
        </p:nvSpPr>
        <p:spPr>
          <a:xfrm>
            <a:off x="0" y="883920"/>
            <a:ext cx="7909560" cy="2658844"/>
          </a:xfrm>
        </p:spPr>
        <p:txBody>
          <a:bodyPr>
            <a:normAutofit/>
          </a:bodyPr>
          <a:lstStyle/>
          <a:p>
            <a:r>
              <a:rPr lang="en-US" sz="2400" dirty="0">
                <a:solidFill>
                  <a:schemeClr val="bg1">
                    <a:lumMod val="65000"/>
                  </a:schemeClr>
                </a:solidFill>
              </a:rPr>
              <a:t>The Roaring Twenties began on a dry note on January 29, 1920, at 12:01 a.m. when the 18th Amendment </a:t>
            </a:r>
            <a:r>
              <a:rPr lang="en-US" sz="2400" dirty="0" smtClean="0">
                <a:solidFill>
                  <a:schemeClr val="bg1">
                    <a:lumMod val="65000"/>
                  </a:schemeClr>
                </a:solidFill>
              </a:rPr>
              <a:t>went </a:t>
            </a:r>
            <a:r>
              <a:rPr lang="en-US" sz="2400" dirty="0">
                <a:solidFill>
                  <a:schemeClr val="bg1">
                    <a:lumMod val="65000"/>
                  </a:schemeClr>
                </a:solidFill>
              </a:rPr>
              <a:t>into effect. The Anti-Saloon League of New York and others who wanted to make the sale and manufacture of alcohol illegal — thereby combating the related moral and social ills associated with drinking — had successfully lobbied Congress to pass the amendment. Prohibition had </a:t>
            </a:r>
            <a:r>
              <a:rPr lang="en-US" sz="2400" dirty="0" smtClean="0">
                <a:solidFill>
                  <a:schemeClr val="bg1">
                    <a:lumMod val="65000"/>
                  </a:schemeClr>
                </a:solidFill>
              </a:rPr>
              <a:t>begun.</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349"/>
          <a:stretch/>
        </p:blipFill>
        <p:spPr bwMode="auto">
          <a:xfrm>
            <a:off x="8049008" y="698598"/>
            <a:ext cx="4142992" cy="284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 y="3542764"/>
            <a:ext cx="12192000" cy="3212161"/>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400" dirty="0">
                <a:solidFill>
                  <a:prstClr val="white">
                    <a:lumMod val="65000"/>
                  </a:prstClr>
                </a:solidFill>
              </a:rPr>
              <a:t>As law enforcement officials shut down saloons across the country, speakeasies — illegal bars — sprouted up quickly. They were given their unique name for the need to whisper, or "speak easy," as patrons attempted to cross their illegal thresholds. A secret knock, password or handshake could get a prospective drinker through a door that appeared to lead to an ordinary apartment, deli, tailor, or soda shop. Once inside, however, there was plenty of drinking and entertainment, including torch singers, cabaret singers, and vaudeville acts.  </a:t>
            </a:r>
          </a:p>
          <a:p>
            <a:pPr marL="228600" lvl="0" indent="-228600">
              <a:lnSpc>
                <a:spcPct val="90000"/>
              </a:lnSpc>
              <a:spcBef>
                <a:spcPts val="1000"/>
              </a:spcBef>
              <a:buFont typeface="Arial" panose="020B0604020202020204" pitchFamily="34" charset="0"/>
              <a:buChar char="•"/>
            </a:pPr>
            <a:r>
              <a:rPr lang="en-US" sz="2400" dirty="0">
                <a:solidFill>
                  <a:prstClr val="white">
                    <a:lumMod val="65000"/>
                  </a:prstClr>
                </a:solidFill>
              </a:rPr>
              <a:t>Most speakeasies were often just a hidden room with barely drinkable booze - were mostly run by gangsters. By 1925, in New York City alone, there were anywhere from 30,000 to 100,000 speakeasy clubs</a:t>
            </a:r>
            <a:endParaRPr lang="en-US" dirty="0"/>
          </a:p>
        </p:txBody>
      </p:sp>
    </p:spTree>
    <p:extLst>
      <p:ext uri="{BB962C8B-B14F-4D97-AF65-F5344CB8AC3E}">
        <p14:creationId xmlns:p14="http://schemas.microsoft.com/office/powerpoint/2010/main" val="24846043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098558"/>
            <a:ext cx="12192000" cy="2759442"/>
          </a:xfrm>
        </p:spPr>
        <p:txBody>
          <a:bodyPr>
            <a:normAutofit/>
          </a:bodyPr>
          <a:lstStyle/>
          <a:p>
            <a:r>
              <a:rPr lang="en-US" b="1" u="sng" dirty="0" smtClean="0"/>
              <a:t>Bathtub-Gin </a:t>
            </a:r>
            <a:r>
              <a:rPr lang="en-US" b="1" dirty="0"/>
              <a:t>– poor quality homemade liquor made </a:t>
            </a:r>
            <a:r>
              <a:rPr lang="en-US" b="1" dirty="0" smtClean="0"/>
              <a:t>during prohibition</a:t>
            </a:r>
            <a:endParaRPr lang="en-US" b="1" dirty="0"/>
          </a:p>
          <a:p>
            <a:r>
              <a:rPr lang="en-US" dirty="0">
                <a:solidFill>
                  <a:schemeClr val="bg1">
                    <a:lumMod val="65000"/>
                  </a:schemeClr>
                </a:solidFill>
              </a:rPr>
              <a:t>The common metal or ceramic bathtub used at the time would have been ideal to make homemade gin, hence the name, 'bathtub gin'. Many gin cocktails owe their existence to bathtub gin, as they were also created in order to mask the unpleasant taste.</a:t>
            </a:r>
            <a:r>
              <a:rPr lang="en-US" baseline="30000" dirty="0">
                <a:solidFill>
                  <a:schemeClr val="bg1">
                    <a:lumMod val="65000"/>
                  </a:schemeClr>
                </a:solidFill>
              </a:rPr>
              <a:t> </a:t>
            </a:r>
            <a:r>
              <a:rPr lang="en-US" dirty="0">
                <a:solidFill>
                  <a:schemeClr val="bg1">
                    <a:lumMod val="65000"/>
                  </a:schemeClr>
                </a:solidFill>
              </a:rPr>
              <a:t> </a:t>
            </a:r>
            <a:r>
              <a:rPr lang="en-US" dirty="0" smtClean="0">
                <a:solidFill>
                  <a:prstClr val="white">
                    <a:lumMod val="65000"/>
                  </a:prstClr>
                </a:solidFill>
              </a:rPr>
              <a:t>Sweet </a:t>
            </a:r>
            <a:r>
              <a:rPr lang="en-US" dirty="0">
                <a:solidFill>
                  <a:prstClr val="white">
                    <a:lumMod val="65000"/>
                  </a:prstClr>
                </a:solidFill>
              </a:rPr>
              <a:t>cocktails were easier to drink quickly, an important consideration when the establishment might be raided at any moment</a:t>
            </a:r>
            <a:r>
              <a:rPr lang="en-US" dirty="0" smtClean="0">
                <a:solidFill>
                  <a:prstClr val="white">
                    <a:lumMod val="65000"/>
                  </a:prstClr>
                </a:solidFill>
              </a:rPr>
              <a:t>.</a:t>
            </a:r>
            <a:endParaRPr lang="en-US" dirty="0">
              <a:solidFill>
                <a:schemeClr val="bg1">
                  <a:lumMod val="65000"/>
                </a:schemeClr>
              </a:solidFill>
            </a:endParaRPr>
          </a:p>
          <a:p>
            <a:pPr marL="0" indent="0">
              <a:buNone/>
            </a:pP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83" r="6402"/>
          <a:stretch/>
        </p:blipFill>
        <p:spPr bwMode="auto">
          <a:xfrm>
            <a:off x="7772400" y="0"/>
            <a:ext cx="4419600"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0"/>
            <a:ext cx="7772400" cy="4098558"/>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solidFill>
                  <a:prstClr val="white">
                    <a:lumMod val="65000"/>
                  </a:prstClr>
                </a:solidFill>
              </a:rPr>
              <a:t>During </a:t>
            </a:r>
            <a:r>
              <a:rPr lang="en-US" sz="2800" dirty="0" smtClean="0">
                <a:solidFill>
                  <a:prstClr val="white">
                    <a:lumMod val="65000"/>
                  </a:prstClr>
                </a:solidFill>
              </a:rPr>
              <a:t>Prohibition, cocktails </a:t>
            </a:r>
            <a:r>
              <a:rPr lang="en-US" sz="2800" dirty="0">
                <a:solidFill>
                  <a:prstClr val="white">
                    <a:lumMod val="65000"/>
                  </a:prstClr>
                </a:solidFill>
              </a:rPr>
              <a:t>were still consumed illegally in speakeasies. The quality of liquor available during Prohibition was much worse than previously.</a:t>
            </a:r>
            <a:r>
              <a:rPr lang="en-US" sz="2800" baseline="30000" dirty="0">
                <a:solidFill>
                  <a:prstClr val="white">
                    <a:lumMod val="65000"/>
                  </a:prstClr>
                </a:solidFill>
              </a:rPr>
              <a:t> </a:t>
            </a:r>
            <a:r>
              <a:rPr lang="en-US" sz="2800" dirty="0">
                <a:solidFill>
                  <a:prstClr val="white">
                    <a:lumMod val="65000"/>
                  </a:prstClr>
                </a:solidFill>
              </a:rPr>
              <a:t> </a:t>
            </a:r>
            <a:r>
              <a:rPr lang="en-US" sz="2800" dirty="0" smtClean="0">
                <a:solidFill>
                  <a:prstClr val="white">
                    <a:lumMod val="65000"/>
                  </a:prstClr>
                </a:solidFill>
              </a:rPr>
              <a:t>Since gin </a:t>
            </a:r>
            <a:r>
              <a:rPr lang="en-US" sz="2800" dirty="0">
                <a:solidFill>
                  <a:prstClr val="white">
                    <a:lumMod val="65000"/>
                  </a:prstClr>
                </a:solidFill>
              </a:rPr>
              <a:t>does not require aging and is </a:t>
            </a:r>
            <a:r>
              <a:rPr lang="en-US" sz="2800" dirty="0" smtClean="0">
                <a:solidFill>
                  <a:prstClr val="white">
                    <a:lumMod val="65000"/>
                  </a:prstClr>
                </a:solidFill>
              </a:rPr>
              <a:t>as </a:t>
            </a:r>
            <a:r>
              <a:rPr lang="en-US" sz="2800" dirty="0">
                <a:solidFill>
                  <a:prstClr val="white">
                    <a:lumMod val="65000"/>
                  </a:prstClr>
                </a:solidFill>
              </a:rPr>
              <a:t>easier to produce </a:t>
            </a:r>
            <a:r>
              <a:rPr lang="en-US" sz="2800" dirty="0" smtClean="0">
                <a:solidFill>
                  <a:prstClr val="white">
                    <a:lumMod val="65000"/>
                  </a:prstClr>
                </a:solidFill>
              </a:rPr>
              <a:t>than whiskey.</a:t>
            </a:r>
            <a:r>
              <a:rPr lang="en-US" sz="2800" baseline="30000" dirty="0" smtClean="0">
                <a:solidFill>
                  <a:prstClr val="white">
                    <a:lumMod val="65000"/>
                  </a:prstClr>
                </a:solidFill>
              </a:rPr>
              <a:t> </a:t>
            </a:r>
          </a:p>
          <a:p>
            <a:pPr marL="228600" lvl="0" indent="-228600">
              <a:lnSpc>
                <a:spcPct val="90000"/>
              </a:lnSpc>
              <a:spcBef>
                <a:spcPts val="1000"/>
              </a:spcBef>
              <a:buFont typeface="Arial" panose="020B0604020202020204" pitchFamily="34" charset="0"/>
              <a:buChar char="•"/>
            </a:pPr>
            <a:r>
              <a:rPr lang="en-US" sz="2800" dirty="0" smtClean="0">
                <a:solidFill>
                  <a:prstClr val="white">
                    <a:lumMod val="65000"/>
                  </a:prstClr>
                </a:solidFill>
              </a:rPr>
              <a:t>If not made properly illegal liquor could be toxic.  Those </a:t>
            </a:r>
            <a:r>
              <a:rPr lang="en-US" sz="2800" dirty="0">
                <a:solidFill>
                  <a:prstClr val="white">
                    <a:lumMod val="65000"/>
                  </a:prstClr>
                </a:solidFill>
              </a:rPr>
              <a:t>desperate enough to drink it also ran the risk of being struck blind or even poisoned. Tainted booze may have killed more than 10,000 people before the repeal of the 18th Amendment</a:t>
            </a:r>
          </a:p>
        </p:txBody>
      </p:sp>
    </p:spTree>
    <p:extLst>
      <p:ext uri="{BB962C8B-B14F-4D97-AF65-F5344CB8AC3E}">
        <p14:creationId xmlns:p14="http://schemas.microsoft.com/office/powerpoint/2010/main" val="34324481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r>
              <a:rPr lang="en-US" b="1" u="sng" dirty="0" smtClean="0"/>
              <a:t>Bootlegging</a:t>
            </a:r>
            <a:r>
              <a:rPr lang="en-US" b="1" dirty="0" smtClean="0"/>
              <a:t> – illegal manufacture, sale or transportation of alcohol</a:t>
            </a:r>
          </a:p>
          <a:p>
            <a:r>
              <a:rPr lang="en-US" sz="2400" dirty="0">
                <a:solidFill>
                  <a:schemeClr val="bg1">
                    <a:lumMod val="65000"/>
                  </a:schemeClr>
                </a:solidFill>
              </a:rPr>
              <a:t>It is believed that the term "boot-legging" originated during the American Civil War, when soldiers would sneak liquor into army camps by concealing pint bottles within their boots or beneath their trouser legs.</a:t>
            </a:r>
            <a:endParaRPr lang="en-US" sz="2400" dirty="0" smtClean="0">
              <a:solidFill>
                <a:schemeClr val="bg1">
                  <a:lumMod val="65000"/>
                </a:schemeClr>
              </a:solidFill>
            </a:endParaRPr>
          </a:p>
          <a:p>
            <a:r>
              <a:rPr lang="en-US" sz="2400" dirty="0" smtClean="0">
                <a:solidFill>
                  <a:schemeClr val="bg1">
                    <a:lumMod val="65000"/>
                  </a:schemeClr>
                </a:solidFill>
              </a:rPr>
              <a:t>The </a:t>
            </a:r>
            <a:r>
              <a:rPr lang="en-US" sz="2400" dirty="0">
                <a:solidFill>
                  <a:schemeClr val="bg1">
                    <a:lumMod val="65000"/>
                  </a:schemeClr>
                </a:solidFill>
              </a:rPr>
              <a:t>term "bootlegging" was popularized when thousands of city dwellers would sell liquor from flasks they kept in their boot leg all across major cities and rural </a:t>
            </a:r>
            <a:r>
              <a:rPr lang="en-US" sz="2400" dirty="0" smtClean="0">
                <a:solidFill>
                  <a:schemeClr val="bg1">
                    <a:lumMod val="65000"/>
                  </a:schemeClr>
                </a:solidFill>
              </a:rPr>
              <a:t>areas.</a:t>
            </a:r>
          </a:p>
          <a:p>
            <a:r>
              <a:rPr lang="en-US" sz="2400" dirty="0">
                <a:solidFill>
                  <a:schemeClr val="bg1">
                    <a:lumMod val="65000"/>
                  </a:schemeClr>
                </a:solidFill>
              </a:rPr>
              <a:t>The term "rum-running" most likely originated at the start of Prohibition in the United States (1920–1933), when ships from Bimini in the western Bahamas transported cheap Caribbean rum to Florida speakeasies. But rum's cheapness made it a low-profit item for the rum-runners, and they soon moved on to smuggling Canadian whisky, French champagne, and English gin to major cities like New York City and Boston, where prices ran high. It was said that some ships carried $200,000 in contraband in a single run</a:t>
            </a:r>
            <a:r>
              <a:rPr lang="en-US" sz="2400" dirty="0" smtClean="0">
                <a:solidFill>
                  <a:schemeClr val="bg1">
                    <a:lumMod val="65000"/>
                  </a:schemeClr>
                </a:solidFill>
              </a:rPr>
              <a:t>.</a:t>
            </a:r>
          </a:p>
          <a:p>
            <a:endParaRPr lang="en-US" sz="2400" dirty="0">
              <a:solidFill>
                <a:schemeClr val="bg1">
                  <a:lumMod val="65000"/>
                </a:schemeClr>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8640" y="4270839"/>
            <a:ext cx="3688080" cy="258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840" y="4490520"/>
            <a:ext cx="3288030" cy="235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 y="4490520"/>
            <a:ext cx="3068955" cy="236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4608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4537895"/>
            <a:ext cx="4775859" cy="523220"/>
          </a:xfrm>
          <a:prstGeom prst="rect">
            <a:avLst/>
          </a:prstGeom>
        </p:spPr>
        <p:txBody>
          <a:bodyPr wrap="none">
            <a:spAutoFit/>
          </a:bodyPr>
          <a:lstStyle/>
          <a:p>
            <a:r>
              <a:rPr lang="en-US" sz="2800" b="1" dirty="0" smtClean="0">
                <a:solidFill>
                  <a:schemeClr val="bg1">
                    <a:lumMod val="65000"/>
                  </a:schemeClr>
                </a:solidFill>
              </a:rPr>
              <a:t>A bar on the eve of prohibition</a:t>
            </a:r>
            <a:endParaRPr lang="en-US" sz="2800" b="1" dirty="0">
              <a:solidFill>
                <a:schemeClr val="bg1">
                  <a:lumMod val="65000"/>
                </a:schemeClr>
              </a:solidFill>
            </a:endParaRPr>
          </a:p>
        </p:txBody>
      </p:sp>
      <p:pic>
        <p:nvPicPr>
          <p:cNvPr id="3" name="Picture 2"/>
          <p:cNvPicPr>
            <a:picLocks noChangeAspect="1"/>
          </p:cNvPicPr>
          <p:nvPr/>
        </p:nvPicPr>
        <p:blipFill>
          <a:blip r:embed="rId2"/>
          <a:stretch>
            <a:fillRect/>
          </a:stretch>
        </p:blipFill>
        <p:spPr>
          <a:xfrm>
            <a:off x="51460" y="1635163"/>
            <a:ext cx="4724400" cy="2834640"/>
          </a:xfrm>
          <a:prstGeom prst="rect">
            <a:avLst/>
          </a:prstGeom>
        </p:spPr>
      </p:pic>
      <p:sp>
        <p:nvSpPr>
          <p:cNvPr id="4" name="Rectangle 3"/>
          <p:cNvSpPr/>
          <p:nvPr/>
        </p:nvSpPr>
        <p:spPr>
          <a:xfrm>
            <a:off x="0" y="0"/>
            <a:ext cx="12070080" cy="1569660"/>
          </a:xfrm>
          <a:prstGeom prst="rect">
            <a:avLst/>
          </a:prstGeom>
        </p:spPr>
        <p:txBody>
          <a:bodyPr wrap="square">
            <a:spAutoFit/>
          </a:bodyPr>
          <a:lstStyle/>
          <a:p>
            <a:r>
              <a:rPr lang="en-US" sz="2400" b="1" dirty="0">
                <a:solidFill>
                  <a:schemeClr val="bg1">
                    <a:lumMod val="65000"/>
                  </a:schemeClr>
                </a:solidFill>
              </a:rPr>
              <a:t>On January 16, 1920, scores of thirsty Americans took to the streets to buy their last legal drinks from liquor stores and saloons. The United States officially became a “dry” country the following day, when the 18th Amendment outlawing “the manufacture, sale or transportation of intoxicating liquors” took effect. </a:t>
            </a:r>
          </a:p>
        </p:txBody>
      </p:sp>
      <p:pic>
        <p:nvPicPr>
          <p:cNvPr id="5" name="Picture 4"/>
          <p:cNvPicPr>
            <a:picLocks noChangeAspect="1"/>
          </p:cNvPicPr>
          <p:nvPr/>
        </p:nvPicPr>
        <p:blipFill rotWithShape="1">
          <a:blip r:embed="rId3"/>
          <a:srcRect r="-1049" b="25135"/>
          <a:stretch/>
        </p:blipFill>
        <p:spPr>
          <a:xfrm>
            <a:off x="7661649" y="1182383"/>
            <a:ext cx="4320635" cy="2672058"/>
          </a:xfrm>
          <a:prstGeom prst="rect">
            <a:avLst/>
          </a:prstGeom>
        </p:spPr>
      </p:pic>
      <p:pic>
        <p:nvPicPr>
          <p:cNvPr id="6" name="Picture 5"/>
          <p:cNvPicPr>
            <a:picLocks noChangeAspect="1"/>
          </p:cNvPicPr>
          <p:nvPr/>
        </p:nvPicPr>
        <p:blipFill>
          <a:blip r:embed="rId4"/>
          <a:stretch>
            <a:fillRect/>
          </a:stretch>
        </p:blipFill>
        <p:spPr>
          <a:xfrm>
            <a:off x="4970752" y="1182383"/>
            <a:ext cx="2254929" cy="2900145"/>
          </a:xfrm>
          <a:prstGeom prst="rect">
            <a:avLst/>
          </a:prstGeom>
        </p:spPr>
      </p:pic>
      <p:pic>
        <p:nvPicPr>
          <p:cNvPr id="7" name="Picture 6"/>
          <p:cNvPicPr>
            <a:picLocks noChangeAspect="1"/>
          </p:cNvPicPr>
          <p:nvPr/>
        </p:nvPicPr>
        <p:blipFill>
          <a:blip r:embed="rId5"/>
          <a:stretch>
            <a:fillRect/>
          </a:stretch>
        </p:blipFill>
        <p:spPr>
          <a:xfrm>
            <a:off x="7541111" y="3949250"/>
            <a:ext cx="4650889" cy="2908750"/>
          </a:xfrm>
          <a:prstGeom prst="rect">
            <a:avLst/>
          </a:prstGeom>
        </p:spPr>
      </p:pic>
    </p:spTree>
    <p:extLst>
      <p:ext uri="{BB962C8B-B14F-4D97-AF65-F5344CB8AC3E}">
        <p14:creationId xmlns:p14="http://schemas.microsoft.com/office/powerpoint/2010/main" val="27965101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335" y="0"/>
            <a:ext cx="4111257" cy="397764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907" y="0"/>
            <a:ext cx="7660093" cy="397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4180344"/>
            <a:ext cx="12192000" cy="2677656"/>
          </a:xfrm>
          <a:prstGeom prst="rect">
            <a:avLst/>
          </a:prstGeom>
        </p:spPr>
        <p:txBody>
          <a:bodyPr wrap="square">
            <a:spAutoFit/>
          </a:bodyPr>
          <a:lstStyle/>
          <a:p>
            <a:pPr marL="457200" indent="-457200">
              <a:buFont typeface="Arial" pitchFamily="34" charset="0"/>
              <a:buChar char="•"/>
            </a:pPr>
            <a:r>
              <a:rPr lang="en-US" sz="2800" b="1" u="sng" dirty="0"/>
              <a:t>The </a:t>
            </a:r>
            <a:r>
              <a:rPr lang="en-US" sz="2800" b="1" u="sng" dirty="0" smtClean="0"/>
              <a:t>Untouchables</a:t>
            </a:r>
            <a:r>
              <a:rPr lang="en-US" sz="2800" b="1" dirty="0" smtClean="0"/>
              <a:t> – a </a:t>
            </a:r>
            <a:r>
              <a:rPr lang="en-US" sz="2800" b="1" dirty="0"/>
              <a:t>group </a:t>
            </a:r>
            <a:r>
              <a:rPr lang="en-US" sz="2800" b="1" dirty="0" smtClean="0"/>
              <a:t>of US</a:t>
            </a:r>
            <a:r>
              <a:rPr lang="en-US" sz="2800" b="1" dirty="0"/>
              <a:t> federal </a:t>
            </a:r>
            <a:r>
              <a:rPr lang="en-US" sz="2800" b="1" dirty="0" smtClean="0"/>
              <a:t>agents created to enforce prohibition laws  </a:t>
            </a:r>
          </a:p>
          <a:p>
            <a:pPr marL="457200" indent="-457200">
              <a:buFont typeface="Arial" pitchFamily="34" charset="0"/>
              <a:buChar char="•"/>
            </a:pPr>
            <a:r>
              <a:rPr lang="en-US" sz="2800" dirty="0" smtClean="0">
                <a:solidFill>
                  <a:schemeClr val="bg1">
                    <a:lumMod val="65000"/>
                  </a:schemeClr>
                </a:solidFill>
              </a:rPr>
              <a:t>They were led </a:t>
            </a:r>
            <a:r>
              <a:rPr lang="en-US" sz="2800" dirty="0">
                <a:solidFill>
                  <a:schemeClr val="bg1">
                    <a:lumMod val="65000"/>
                  </a:schemeClr>
                </a:solidFill>
              </a:rPr>
              <a:t>by Eliot Ness, who, from 1929 to 1931, worked to end Al Capone's illegal activities </a:t>
            </a:r>
            <a:r>
              <a:rPr lang="en-US" sz="2800" dirty="0" smtClean="0">
                <a:solidFill>
                  <a:schemeClr val="bg1">
                    <a:lumMod val="65000"/>
                  </a:schemeClr>
                </a:solidFill>
              </a:rPr>
              <a:t>in Chicago. </a:t>
            </a:r>
          </a:p>
          <a:p>
            <a:pPr marL="457200" indent="-457200">
              <a:buFont typeface="Arial" pitchFamily="34" charset="0"/>
              <a:buChar char="•"/>
            </a:pPr>
            <a:r>
              <a:rPr lang="en-US" sz="2800" dirty="0">
                <a:solidFill>
                  <a:schemeClr val="bg1">
                    <a:lumMod val="65000"/>
                  </a:schemeClr>
                </a:solidFill>
              </a:rPr>
              <a:t>T</a:t>
            </a:r>
            <a:r>
              <a:rPr lang="en-US" sz="2800" dirty="0" smtClean="0">
                <a:solidFill>
                  <a:schemeClr val="bg1">
                    <a:lumMod val="65000"/>
                  </a:schemeClr>
                </a:solidFill>
              </a:rPr>
              <a:t>hey </a:t>
            </a:r>
            <a:r>
              <a:rPr lang="en-US" sz="2800" dirty="0">
                <a:solidFill>
                  <a:schemeClr val="bg1">
                    <a:lumMod val="65000"/>
                  </a:schemeClr>
                </a:solidFill>
              </a:rPr>
              <a:t>became legendary for being fearless and incorruptible, earning the nickname "Untouchables".</a:t>
            </a:r>
          </a:p>
        </p:txBody>
      </p:sp>
    </p:spTree>
    <p:extLst>
      <p:ext uri="{BB962C8B-B14F-4D97-AF65-F5344CB8AC3E}">
        <p14:creationId xmlns:p14="http://schemas.microsoft.com/office/powerpoint/2010/main" val="242317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
            <a:ext cx="10515600" cy="560831"/>
          </a:xfrm>
        </p:spPr>
        <p:txBody>
          <a:bodyPr>
            <a:normAutofit/>
          </a:bodyPr>
          <a:lstStyle/>
          <a:p>
            <a:r>
              <a:rPr lang="en-US" sz="3200" b="1" u="sng" dirty="0" smtClean="0">
                <a:latin typeface="+mn-lt"/>
              </a:rPr>
              <a:t>Organized Crime in the 1920’s</a:t>
            </a:r>
            <a:endParaRPr lang="en-US" sz="3200" b="1" u="sng" dirty="0">
              <a:latin typeface="+mn-lt"/>
            </a:endParaRPr>
          </a:p>
        </p:txBody>
      </p:sp>
      <p:sp>
        <p:nvSpPr>
          <p:cNvPr id="3" name="Content Placeholder 2"/>
          <p:cNvSpPr>
            <a:spLocks noGrp="1"/>
          </p:cNvSpPr>
          <p:nvPr>
            <p:ph idx="1"/>
          </p:nvPr>
        </p:nvSpPr>
        <p:spPr>
          <a:xfrm>
            <a:off x="0" y="602428"/>
            <a:ext cx="12192000" cy="6255572"/>
          </a:xfrm>
        </p:spPr>
        <p:txBody>
          <a:bodyPr>
            <a:normAutofit/>
          </a:bodyPr>
          <a:lstStyle/>
          <a:p>
            <a:r>
              <a:rPr lang="en-US" b="1" u="sng" dirty="0" smtClean="0"/>
              <a:t>Gangster</a:t>
            </a:r>
            <a:r>
              <a:rPr lang="en-US" dirty="0" smtClean="0"/>
              <a:t> - </a:t>
            </a:r>
            <a:r>
              <a:rPr lang="en-US" b="1" dirty="0" smtClean="0"/>
              <a:t>a member </a:t>
            </a:r>
            <a:r>
              <a:rPr lang="en-US" b="1" dirty="0"/>
              <a:t>of a gang of violent criminals.</a:t>
            </a:r>
            <a:endParaRPr lang="en-US" b="1" u="sng" dirty="0" smtClean="0"/>
          </a:p>
          <a:p>
            <a:r>
              <a:rPr lang="en-US" b="1" u="sng" dirty="0" smtClean="0"/>
              <a:t>Racketeering</a:t>
            </a:r>
            <a:r>
              <a:rPr lang="en-US" dirty="0" smtClean="0"/>
              <a:t> </a:t>
            </a:r>
            <a:r>
              <a:rPr lang="en-US" dirty="0" smtClean="0">
                <a:solidFill>
                  <a:schemeClr val="bg1">
                    <a:lumMod val="65000"/>
                  </a:schemeClr>
                </a:solidFill>
              </a:rPr>
              <a:t>– </a:t>
            </a:r>
            <a:r>
              <a:rPr lang="en-US" b="1" dirty="0" smtClean="0"/>
              <a:t>range of criminal activities </a:t>
            </a:r>
            <a:r>
              <a:rPr lang="en-US" dirty="0" smtClean="0">
                <a:solidFill>
                  <a:schemeClr val="bg1">
                    <a:lumMod val="65000"/>
                  </a:schemeClr>
                </a:solidFill>
              </a:rPr>
              <a:t>that benefit a </a:t>
            </a:r>
            <a:r>
              <a:rPr lang="en-US" dirty="0">
                <a:solidFill>
                  <a:schemeClr val="bg1">
                    <a:lumMod val="65000"/>
                  </a:schemeClr>
                </a:solidFill>
              </a:rPr>
              <a:t>crime </a:t>
            </a:r>
            <a:r>
              <a:rPr lang="en-US" dirty="0" smtClean="0">
                <a:solidFill>
                  <a:schemeClr val="bg1">
                    <a:lumMod val="65000"/>
                  </a:schemeClr>
                </a:solidFill>
              </a:rPr>
              <a:t>syndicate (ex - mafia).</a:t>
            </a:r>
            <a:r>
              <a:rPr lang="en-US" dirty="0">
                <a:solidFill>
                  <a:schemeClr val="bg1">
                    <a:lumMod val="65000"/>
                  </a:schemeClr>
                </a:solidFill>
              </a:rPr>
              <a:t> </a:t>
            </a:r>
            <a:r>
              <a:rPr lang="en-US" b="1" dirty="0" smtClean="0"/>
              <a:t>Examples </a:t>
            </a:r>
            <a:r>
              <a:rPr lang="en-US" b="1" dirty="0"/>
              <a:t>of </a:t>
            </a:r>
            <a:r>
              <a:rPr lang="en-US" b="1" dirty="0" smtClean="0"/>
              <a:t>racketeering</a:t>
            </a:r>
            <a:r>
              <a:rPr lang="en-US" b="1" dirty="0" smtClean="0">
                <a:solidFill>
                  <a:schemeClr val="bg1">
                    <a:lumMod val="65000"/>
                  </a:schemeClr>
                </a:solidFill>
              </a:rPr>
              <a:t>:</a:t>
            </a:r>
          </a:p>
          <a:p>
            <a:pPr marL="971550" lvl="1" indent="-514350">
              <a:buFont typeface="+mj-lt"/>
              <a:buAutoNum type="arabicPeriod"/>
            </a:pPr>
            <a:r>
              <a:rPr lang="en-US" sz="2800" b="1" u="sng" dirty="0" smtClean="0"/>
              <a:t>Extortion</a:t>
            </a:r>
            <a:r>
              <a:rPr lang="en-US" sz="2800" b="1" dirty="0" smtClean="0"/>
              <a:t> </a:t>
            </a:r>
            <a:r>
              <a:rPr lang="en-US" sz="2800" b="1" dirty="0">
                <a:solidFill>
                  <a:schemeClr val="bg1">
                    <a:lumMod val="65000"/>
                  </a:schemeClr>
                </a:solidFill>
              </a:rPr>
              <a:t>– </a:t>
            </a:r>
            <a:r>
              <a:rPr lang="en-US" sz="2800" dirty="0" smtClean="0">
                <a:solidFill>
                  <a:schemeClr val="bg1">
                    <a:lumMod val="65000"/>
                  </a:schemeClr>
                </a:solidFill>
              </a:rPr>
              <a:t>a </a:t>
            </a:r>
            <a:r>
              <a:rPr lang="en-US" sz="2800" dirty="0">
                <a:solidFill>
                  <a:schemeClr val="bg1">
                    <a:lumMod val="65000"/>
                  </a:schemeClr>
                </a:solidFill>
              </a:rPr>
              <a:t>crime in which one person </a:t>
            </a:r>
            <a:r>
              <a:rPr lang="en-US" sz="2800" dirty="0" smtClean="0">
                <a:solidFill>
                  <a:schemeClr val="bg1">
                    <a:lumMod val="65000"/>
                  </a:schemeClr>
                </a:solidFill>
              </a:rPr>
              <a:t>illegally obtains money from </a:t>
            </a:r>
            <a:r>
              <a:rPr lang="en-US" sz="2800" dirty="0">
                <a:solidFill>
                  <a:schemeClr val="bg1">
                    <a:lumMod val="65000"/>
                  </a:schemeClr>
                </a:solidFill>
              </a:rPr>
              <a:t>another </a:t>
            </a:r>
            <a:r>
              <a:rPr lang="en-US" sz="2800" dirty="0" smtClean="0">
                <a:solidFill>
                  <a:schemeClr val="bg1">
                    <a:lumMod val="65000"/>
                  </a:schemeClr>
                </a:solidFill>
              </a:rPr>
              <a:t>person by a threat </a:t>
            </a:r>
            <a:r>
              <a:rPr lang="en-US" sz="2800" dirty="0">
                <a:solidFill>
                  <a:schemeClr val="bg1">
                    <a:lumMod val="65000"/>
                  </a:schemeClr>
                </a:solidFill>
              </a:rPr>
              <a:t>of </a:t>
            </a:r>
            <a:r>
              <a:rPr lang="en-US" sz="2800" dirty="0" smtClean="0">
                <a:solidFill>
                  <a:schemeClr val="bg1">
                    <a:lumMod val="65000"/>
                  </a:schemeClr>
                </a:solidFill>
              </a:rPr>
              <a:t>violence.</a:t>
            </a:r>
            <a:r>
              <a:rPr lang="en-US" sz="2800" dirty="0">
                <a:solidFill>
                  <a:schemeClr val="bg1">
                    <a:lumMod val="65000"/>
                  </a:schemeClr>
                </a:solidFill>
              </a:rPr>
              <a:t> </a:t>
            </a:r>
            <a:r>
              <a:rPr lang="en-US" sz="2800" dirty="0" smtClean="0">
                <a:solidFill>
                  <a:schemeClr val="bg1">
                    <a:lumMod val="65000"/>
                  </a:schemeClr>
                </a:solidFill>
              </a:rPr>
              <a:t> An example </a:t>
            </a:r>
            <a:r>
              <a:rPr lang="en-US" sz="2800" dirty="0">
                <a:solidFill>
                  <a:schemeClr val="bg1">
                    <a:lumMod val="65000"/>
                  </a:schemeClr>
                </a:solidFill>
              </a:rPr>
              <a:t>of extortion is the “</a:t>
            </a:r>
            <a:r>
              <a:rPr lang="en-US" sz="2800" dirty="0" smtClean="0">
                <a:solidFill>
                  <a:schemeClr val="bg1">
                    <a:lumMod val="65000"/>
                  </a:schemeClr>
                </a:solidFill>
              </a:rPr>
              <a:t>protection threat” where organized criminals </a:t>
            </a:r>
            <a:r>
              <a:rPr lang="en-US" sz="2800" dirty="0">
                <a:solidFill>
                  <a:schemeClr val="bg1">
                    <a:lumMod val="65000"/>
                  </a:schemeClr>
                </a:solidFill>
              </a:rPr>
              <a:t>demand </a:t>
            </a:r>
            <a:r>
              <a:rPr lang="en-US" sz="2800" dirty="0" smtClean="0">
                <a:solidFill>
                  <a:schemeClr val="bg1">
                    <a:lumMod val="65000"/>
                  </a:schemeClr>
                </a:solidFill>
              </a:rPr>
              <a:t>shop </a:t>
            </a:r>
            <a:r>
              <a:rPr lang="en-US" sz="2800" dirty="0">
                <a:solidFill>
                  <a:schemeClr val="bg1">
                    <a:lumMod val="65000"/>
                  </a:schemeClr>
                </a:solidFill>
              </a:rPr>
              <a:t>owners pay for their protection to prevent something bad (such as an assault on the shopkeeper or damage to his or her store or goods) from happening</a:t>
            </a:r>
            <a:r>
              <a:rPr lang="en-US" sz="2800" dirty="0" smtClean="0">
                <a:solidFill>
                  <a:schemeClr val="bg1">
                    <a:lumMod val="65000"/>
                  </a:schemeClr>
                </a:solidFill>
              </a:rPr>
              <a:t>.</a:t>
            </a:r>
          </a:p>
          <a:p>
            <a:pPr marL="971550" lvl="1" indent="-514350">
              <a:buFont typeface="+mj-lt"/>
              <a:buAutoNum type="arabicPeriod"/>
            </a:pPr>
            <a:r>
              <a:rPr lang="en-US" sz="2800" b="1" u="sng" dirty="0" smtClean="0"/>
              <a:t>Money laundering </a:t>
            </a:r>
            <a:r>
              <a:rPr lang="en-US" sz="2800" dirty="0" smtClean="0">
                <a:solidFill>
                  <a:schemeClr val="bg1">
                    <a:lumMod val="65000"/>
                  </a:schemeClr>
                </a:solidFill>
              </a:rPr>
              <a:t>– money obtained illegally (drugs, theft), and put through a legitimate business to appear as legal income</a:t>
            </a:r>
          </a:p>
          <a:p>
            <a:pPr marL="971550" lvl="1" indent="-514350">
              <a:buFont typeface="+mj-lt"/>
              <a:buAutoNum type="arabicPeriod"/>
            </a:pPr>
            <a:r>
              <a:rPr lang="en-US" sz="2800" b="1" u="sng" dirty="0" smtClean="0"/>
              <a:t>Loan sharking </a:t>
            </a:r>
            <a:r>
              <a:rPr lang="en-US" sz="2800" dirty="0" smtClean="0">
                <a:solidFill>
                  <a:schemeClr val="bg1">
                    <a:lumMod val="65000"/>
                  </a:schemeClr>
                </a:solidFill>
              </a:rPr>
              <a:t>– someone who loans money at extremely high interest rates and will use violence to get repaid.</a:t>
            </a:r>
            <a:r>
              <a:rPr lang="en-US" dirty="0"/>
              <a:t/>
            </a:r>
            <a:br>
              <a:rPr lang="en-US" dirty="0"/>
            </a:br>
            <a:endParaRPr lang="en-US" dirty="0"/>
          </a:p>
        </p:txBody>
      </p:sp>
    </p:spTree>
    <p:extLst>
      <p:ext uri="{BB962C8B-B14F-4D97-AF65-F5344CB8AC3E}">
        <p14:creationId xmlns:p14="http://schemas.microsoft.com/office/powerpoint/2010/main" val="8579855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Al Capone</a:t>
            </a:r>
            <a:br>
              <a:rPr lang="en-US" b="1" dirty="0" smtClean="0">
                <a:latin typeface="+mn-lt"/>
              </a:rPr>
            </a:br>
            <a:r>
              <a:rPr lang="en-US" b="1" dirty="0" smtClean="0">
                <a:latin typeface="+mn-lt"/>
              </a:rPr>
              <a:t>    </a:t>
            </a:r>
            <a:r>
              <a:rPr lang="en-US" sz="2800" b="1" dirty="0" smtClean="0">
                <a:latin typeface="+mn-lt"/>
              </a:rPr>
              <a:t>1899-1947</a:t>
            </a:r>
            <a:endParaRPr lang="en-US" sz="2800" b="1" dirty="0">
              <a:latin typeface="+mn-lt"/>
            </a:endParaRPr>
          </a:p>
        </p:txBody>
      </p:sp>
      <p:sp>
        <p:nvSpPr>
          <p:cNvPr id="3" name="Content Placeholder 2"/>
          <p:cNvSpPr>
            <a:spLocks noGrp="1"/>
          </p:cNvSpPr>
          <p:nvPr>
            <p:ph idx="1"/>
          </p:nvPr>
        </p:nvSpPr>
        <p:spPr>
          <a:xfrm>
            <a:off x="0" y="2329764"/>
            <a:ext cx="12192000" cy="4528235"/>
          </a:xfrm>
        </p:spPr>
        <p:txBody>
          <a:bodyPr>
            <a:normAutofit/>
          </a:bodyPr>
          <a:lstStyle/>
          <a:p>
            <a:r>
              <a:rPr lang="en-US" dirty="0" smtClean="0">
                <a:solidFill>
                  <a:schemeClr val="bg1">
                    <a:lumMod val="65000"/>
                  </a:schemeClr>
                </a:solidFill>
              </a:rPr>
              <a:t>Born in Brooklyn but he moved to Chicago in his 20’s</a:t>
            </a:r>
          </a:p>
          <a:p>
            <a:r>
              <a:rPr lang="en-US" b="1" dirty="0" smtClean="0"/>
              <a:t>Chicago gangster, involved in bootlegging, illegal gambling during prohibition. </a:t>
            </a:r>
          </a:p>
          <a:p>
            <a:r>
              <a:rPr lang="en-US" b="1" dirty="0" smtClean="0"/>
              <a:t>Illegally earned hundreds of millions of dollars in the 1920’s.</a:t>
            </a:r>
            <a:endParaRPr lang="en-US" b="1" dirty="0" smtClean="0">
              <a:solidFill>
                <a:schemeClr val="bg1">
                  <a:lumMod val="65000"/>
                </a:schemeClr>
              </a:solidFill>
            </a:endParaRPr>
          </a:p>
          <a:p>
            <a:r>
              <a:rPr lang="en-US" b="1" dirty="0" smtClean="0"/>
              <a:t>His nickname was “Scarface</a:t>
            </a:r>
            <a:r>
              <a:rPr lang="en-US" dirty="0" smtClean="0"/>
              <a:t>”. </a:t>
            </a:r>
            <a:r>
              <a:rPr lang="en-US" sz="2400" dirty="0" smtClean="0">
                <a:solidFill>
                  <a:schemeClr val="bg1">
                    <a:lumMod val="65000"/>
                  </a:schemeClr>
                </a:solidFill>
              </a:rPr>
              <a:t>from the massive scar he received on his face from a fight in Coney Island, New York City 1917.</a:t>
            </a:r>
          </a:p>
          <a:p>
            <a:r>
              <a:rPr lang="en-US" sz="2400" dirty="0" smtClean="0">
                <a:solidFill>
                  <a:schemeClr val="bg1">
                    <a:lumMod val="65000"/>
                  </a:schemeClr>
                </a:solidFill>
              </a:rPr>
              <a:t>He ordered the murders of dozens of men.</a:t>
            </a:r>
          </a:p>
          <a:p>
            <a:r>
              <a:rPr lang="en-US" sz="2400" dirty="0" smtClean="0">
                <a:solidFill>
                  <a:schemeClr val="bg1">
                    <a:lumMod val="65000"/>
                  </a:schemeClr>
                </a:solidFill>
              </a:rPr>
              <a:t>Sentenced to prison for tax evasion (1931-1939) and </a:t>
            </a:r>
            <a:r>
              <a:rPr lang="en-US" b="1" dirty="0" smtClean="0"/>
              <a:t>served time in the famous Alcatraz Prison “The Rock” (1934-1938) </a:t>
            </a:r>
            <a:r>
              <a:rPr lang="en-US" sz="2400" dirty="0" smtClean="0">
                <a:solidFill>
                  <a:schemeClr val="bg1">
                    <a:lumMod val="65000"/>
                  </a:schemeClr>
                </a:solidFill>
              </a:rPr>
              <a:t>next to the Golden Gate Bridge is San Francisco.</a:t>
            </a:r>
          </a:p>
          <a:p>
            <a:r>
              <a:rPr lang="en-US" sz="2400" dirty="0" smtClean="0">
                <a:solidFill>
                  <a:schemeClr val="bg1">
                    <a:lumMod val="65000"/>
                  </a:schemeClr>
                </a:solidFill>
              </a:rPr>
              <a:t>He had dementia while he was in prison.</a:t>
            </a:r>
            <a:endParaRPr lang="en-US" sz="2400" dirty="0">
              <a:solidFill>
                <a:schemeClr val="bg1">
                  <a:lumMod val="65000"/>
                </a:schemeClr>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4667"/>
          <a:stretch/>
        </p:blipFill>
        <p:spPr bwMode="auto">
          <a:xfrm>
            <a:off x="10173121" y="0"/>
            <a:ext cx="2018879" cy="2329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392" y="-1"/>
            <a:ext cx="4130040" cy="2329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5581" y="0"/>
            <a:ext cx="1792127" cy="2329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7764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430941"/>
          </a:xfrm>
        </p:spPr>
        <p:txBody>
          <a:bodyPr>
            <a:normAutofit fontScale="90000"/>
          </a:bodyPr>
          <a:lstStyle/>
          <a:p>
            <a:r>
              <a:rPr lang="en-US" sz="2800" b="1" dirty="0" smtClean="0">
                <a:solidFill>
                  <a:schemeClr val="bg1">
                    <a:lumMod val="65000"/>
                  </a:schemeClr>
                </a:solidFill>
                <a:latin typeface="+mn-lt"/>
              </a:rPr>
              <a:t>Why was it called the Tin Lizzie?</a:t>
            </a:r>
            <a:endParaRPr lang="en-US" sz="2800" b="1" dirty="0">
              <a:solidFill>
                <a:schemeClr val="bg1">
                  <a:lumMod val="65000"/>
                </a:schemeClr>
              </a:solidFill>
              <a:latin typeface="+mn-lt"/>
            </a:endParaRPr>
          </a:p>
        </p:txBody>
      </p:sp>
      <p:sp>
        <p:nvSpPr>
          <p:cNvPr id="3" name="Content Placeholder 2"/>
          <p:cNvSpPr>
            <a:spLocks noGrp="1"/>
          </p:cNvSpPr>
          <p:nvPr>
            <p:ph idx="1"/>
          </p:nvPr>
        </p:nvSpPr>
        <p:spPr>
          <a:xfrm>
            <a:off x="0" y="430939"/>
            <a:ext cx="4163209" cy="2828627"/>
          </a:xfrm>
        </p:spPr>
        <p:txBody>
          <a:bodyPr>
            <a:normAutofit/>
          </a:bodyPr>
          <a:lstStyle/>
          <a:p>
            <a:r>
              <a:rPr lang="en-US" sz="2400" dirty="0">
                <a:solidFill>
                  <a:schemeClr val="bg1">
                    <a:lumMod val="65000"/>
                  </a:schemeClr>
                </a:solidFill>
              </a:rPr>
              <a:t>Priced so that the average American could afford it, Henry Ford sold his Model T from 1908 until 1927. Many also may know the Model T by its nickname, the "Tin Lizzie." But how did the Model T get its nickname</a:t>
            </a:r>
            <a:r>
              <a:rPr lang="en-US" sz="2400" dirty="0" smtClean="0">
                <a:solidFill>
                  <a:schemeClr val="bg1">
                    <a:lumMod val="65000"/>
                  </a:schemeClr>
                </a:solidFill>
              </a:rPr>
              <a:t>?  </a:t>
            </a:r>
          </a:p>
          <a:p>
            <a:endParaRPr lang="en-US" dirty="0">
              <a:solidFill>
                <a:schemeClr val="bg1">
                  <a:lumMod val="65000"/>
                </a:schemeClr>
              </a:solidFill>
            </a:endParaRPr>
          </a:p>
          <a:p>
            <a:endParaRPr lang="en-US" dirty="0"/>
          </a:p>
        </p:txBody>
      </p:sp>
      <p:pic>
        <p:nvPicPr>
          <p:cNvPr id="4" name="Picture 3"/>
          <p:cNvPicPr>
            <a:picLocks noChangeAspect="1"/>
          </p:cNvPicPr>
          <p:nvPr/>
        </p:nvPicPr>
        <p:blipFill>
          <a:blip r:embed="rId2"/>
          <a:stretch>
            <a:fillRect/>
          </a:stretch>
        </p:blipFill>
        <p:spPr>
          <a:xfrm>
            <a:off x="4442906" y="344243"/>
            <a:ext cx="3937300" cy="2626917"/>
          </a:xfrm>
          <a:prstGeom prst="rect">
            <a:avLst/>
          </a:prstGeom>
        </p:spPr>
      </p:pic>
      <p:sp>
        <p:nvSpPr>
          <p:cNvPr id="5" name="Rectangle 4"/>
          <p:cNvSpPr/>
          <p:nvPr/>
        </p:nvSpPr>
        <p:spPr>
          <a:xfrm>
            <a:off x="0" y="3174141"/>
            <a:ext cx="12192000" cy="3672800"/>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400" dirty="0">
                <a:solidFill>
                  <a:prstClr val="white">
                    <a:lumMod val="65000"/>
                  </a:prstClr>
                </a:solidFill>
              </a:rPr>
              <a:t>In the early 1900s, car dealers would try to create publicity for their new automobiles by hosting car races. In 1922, a championship race was held in Pikes Peak, Colorado. Entered as one of the contestants was Noel Bullock and his Model T, named "Old Liz." Since Old Liz looked the worse for wear (it was unpainted and lacked a hood), many spectators compared Old Liz to a tin can.</a:t>
            </a:r>
          </a:p>
          <a:p>
            <a:pPr marL="228600" lvl="0" indent="-228600" fontAlgn="base">
              <a:lnSpc>
                <a:spcPct val="90000"/>
              </a:lnSpc>
              <a:spcBef>
                <a:spcPts val="1000"/>
              </a:spcBef>
              <a:buFont typeface="Arial" panose="020B0604020202020204" pitchFamily="34" charset="0"/>
              <a:buChar char="•"/>
            </a:pPr>
            <a:r>
              <a:rPr lang="en-US" sz="2400" dirty="0">
                <a:solidFill>
                  <a:prstClr val="white">
                    <a:lumMod val="65000"/>
                  </a:prstClr>
                </a:solidFill>
              </a:rPr>
              <a:t>By the start of the race, the car had the new </a:t>
            </a:r>
            <a:r>
              <a:rPr lang="en-US" sz="2400" dirty="0" err="1">
                <a:solidFill>
                  <a:prstClr val="white">
                    <a:lumMod val="65000"/>
                  </a:prstClr>
                </a:solidFill>
              </a:rPr>
              <a:t>nickame</a:t>
            </a:r>
            <a:r>
              <a:rPr lang="en-US" sz="2400" dirty="0">
                <a:solidFill>
                  <a:prstClr val="white">
                    <a:lumMod val="65000"/>
                  </a:prstClr>
                </a:solidFill>
              </a:rPr>
              <a:t> of "Tin Lizzie." To everyone's surprise, Tin Lizzie won the race.</a:t>
            </a:r>
          </a:p>
          <a:p>
            <a:pPr marL="228600" lvl="0" indent="-228600" fontAlgn="base">
              <a:lnSpc>
                <a:spcPct val="90000"/>
              </a:lnSpc>
              <a:spcBef>
                <a:spcPts val="1000"/>
              </a:spcBef>
              <a:buFont typeface="Arial" panose="020B0604020202020204" pitchFamily="34" charset="0"/>
              <a:buChar char="•"/>
            </a:pPr>
            <a:r>
              <a:rPr lang="en-US" sz="2400" dirty="0">
                <a:solidFill>
                  <a:prstClr val="white">
                    <a:lumMod val="65000"/>
                  </a:prstClr>
                </a:solidFill>
              </a:rPr>
              <a:t>Having beaten even the most expensive other cars available at the time, Tin Lizzie proved both the durability and </a:t>
            </a:r>
            <a:r>
              <a:rPr lang="en-US" sz="2400" dirty="0" smtClean="0">
                <a:solidFill>
                  <a:prstClr val="white">
                    <a:lumMod val="65000"/>
                  </a:prstClr>
                </a:solidFill>
              </a:rPr>
              <a:t>speed. </a:t>
            </a:r>
            <a:r>
              <a:rPr lang="en-US" sz="2400" dirty="0">
                <a:solidFill>
                  <a:prstClr val="white">
                    <a:lumMod val="65000"/>
                  </a:prstClr>
                </a:solidFill>
              </a:rPr>
              <a:t>The surprise win of Tin Lizzie was reported in newspapers across the country, leading to the use of the nickname "Tin Lizzie" for all Model T cars.</a:t>
            </a:r>
          </a:p>
        </p:txBody>
      </p:sp>
      <p:pic>
        <p:nvPicPr>
          <p:cNvPr id="6" name="Picture 5"/>
          <p:cNvPicPr>
            <a:picLocks noChangeAspect="1"/>
          </p:cNvPicPr>
          <p:nvPr/>
        </p:nvPicPr>
        <p:blipFill rotWithShape="1">
          <a:blip r:embed="rId3"/>
          <a:srcRect l="30446" b="9734"/>
          <a:stretch/>
        </p:blipFill>
        <p:spPr>
          <a:xfrm>
            <a:off x="8628946" y="366712"/>
            <a:ext cx="3563053" cy="2604448"/>
          </a:xfrm>
          <a:prstGeom prst="rect">
            <a:avLst/>
          </a:prstGeom>
        </p:spPr>
      </p:pic>
    </p:spTree>
    <p:extLst>
      <p:ext uri="{BB962C8B-B14F-4D97-AF65-F5344CB8AC3E}">
        <p14:creationId xmlns:p14="http://schemas.microsoft.com/office/powerpoint/2010/main" val="35438279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260951" cy="372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0" y="0"/>
            <a:ext cx="7188679" cy="812322"/>
          </a:xfrm>
        </p:spPr>
        <p:txBody>
          <a:bodyPr>
            <a:normAutofit/>
          </a:bodyPr>
          <a:lstStyle/>
          <a:p>
            <a:r>
              <a:rPr lang="en-US" sz="2800" b="1" dirty="0" smtClean="0">
                <a:solidFill>
                  <a:srgbClr val="FF0000"/>
                </a:solidFill>
              </a:rPr>
              <a:t>Alcatraz Prison with the Golden Gate Bridge</a:t>
            </a:r>
            <a:endParaRPr lang="en-US" sz="2800" b="1" dirty="0">
              <a:solidFill>
                <a:srgbClr val="FF0000"/>
              </a:solidFill>
            </a:endParaRPr>
          </a:p>
        </p:txBody>
      </p:sp>
      <p:pic>
        <p:nvPicPr>
          <p:cNvPr id="2" name="Picture 1"/>
          <p:cNvPicPr>
            <a:picLocks noChangeAspect="1"/>
          </p:cNvPicPr>
          <p:nvPr/>
        </p:nvPicPr>
        <p:blipFill>
          <a:blip r:embed="rId3"/>
          <a:stretch>
            <a:fillRect/>
          </a:stretch>
        </p:blipFill>
        <p:spPr>
          <a:xfrm>
            <a:off x="6691256" y="3629302"/>
            <a:ext cx="5500744" cy="3228698"/>
          </a:xfrm>
          <a:prstGeom prst="rect">
            <a:avLst/>
          </a:prstGeom>
        </p:spPr>
      </p:pic>
      <p:pic>
        <p:nvPicPr>
          <p:cNvPr id="3" name="Picture 2"/>
          <p:cNvPicPr>
            <a:picLocks noChangeAspect="1"/>
          </p:cNvPicPr>
          <p:nvPr/>
        </p:nvPicPr>
        <p:blipFill>
          <a:blip r:embed="rId4"/>
          <a:stretch>
            <a:fillRect/>
          </a:stretch>
        </p:blipFill>
        <p:spPr>
          <a:xfrm>
            <a:off x="6691256" y="-65194"/>
            <a:ext cx="5523455" cy="3694496"/>
          </a:xfrm>
          <a:prstGeom prst="rect">
            <a:avLst/>
          </a:prstGeom>
        </p:spPr>
      </p:pic>
      <p:sp>
        <p:nvSpPr>
          <p:cNvPr id="6" name="Rectangle 5"/>
          <p:cNvSpPr/>
          <p:nvPr/>
        </p:nvSpPr>
        <p:spPr>
          <a:xfrm>
            <a:off x="1486680" y="5838277"/>
            <a:ext cx="4872552" cy="646331"/>
          </a:xfrm>
          <a:prstGeom prst="rect">
            <a:avLst/>
          </a:prstGeom>
        </p:spPr>
        <p:txBody>
          <a:bodyPr wrap="none">
            <a:spAutoFit/>
          </a:bodyPr>
          <a:lstStyle/>
          <a:p>
            <a:r>
              <a:rPr lang="en-US" sz="3600" dirty="0">
                <a:solidFill>
                  <a:prstClr val="white">
                    <a:lumMod val="65000"/>
                  </a:prstClr>
                </a:solidFill>
              </a:rPr>
              <a:t>Capone’s house in Miami</a:t>
            </a:r>
            <a:endParaRPr lang="en-US" dirty="0"/>
          </a:p>
        </p:txBody>
      </p:sp>
    </p:spTree>
    <p:extLst>
      <p:ext uri="{BB962C8B-B14F-4D97-AF65-F5344CB8AC3E}">
        <p14:creationId xmlns:p14="http://schemas.microsoft.com/office/powerpoint/2010/main" val="8748582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5325193"/>
          </a:xfrm>
        </p:spPr>
        <p:txBody>
          <a:bodyPr/>
          <a:lstStyle/>
          <a:p>
            <a:r>
              <a:rPr lang="en-US" b="1" u="sng" dirty="0"/>
              <a:t>Thompson Sub-machine Gun “Tommy Gun” </a:t>
            </a:r>
            <a:r>
              <a:rPr lang="en-US" b="1" dirty="0" smtClean="0"/>
              <a:t>– </a:t>
            </a:r>
            <a:r>
              <a:rPr lang="en-US" b="1" dirty="0"/>
              <a:t> </a:t>
            </a:r>
            <a:r>
              <a:rPr lang="en-US" b="1" dirty="0" smtClean="0"/>
              <a:t>machine </a:t>
            </a:r>
            <a:r>
              <a:rPr lang="en-US" b="1" dirty="0"/>
              <a:t>gun, popular with gangsters during </a:t>
            </a:r>
            <a:r>
              <a:rPr lang="en-US" b="1" dirty="0" smtClean="0"/>
              <a:t>Prohibition.</a:t>
            </a:r>
          </a:p>
          <a:p>
            <a:r>
              <a:rPr lang="en-US" dirty="0" smtClean="0">
                <a:solidFill>
                  <a:schemeClr val="bg1">
                    <a:lumMod val="65000"/>
                  </a:schemeClr>
                </a:solidFill>
              </a:rPr>
              <a:t>Invented </a:t>
            </a:r>
            <a:r>
              <a:rPr lang="en-US" dirty="0">
                <a:solidFill>
                  <a:schemeClr val="bg1">
                    <a:lumMod val="65000"/>
                  </a:schemeClr>
                </a:solidFill>
              </a:rPr>
              <a:t>by John </a:t>
            </a:r>
            <a:r>
              <a:rPr lang="en-US" dirty="0" smtClean="0">
                <a:solidFill>
                  <a:schemeClr val="bg1">
                    <a:lumMod val="65000"/>
                  </a:schemeClr>
                </a:solidFill>
              </a:rPr>
              <a:t>Thompson</a:t>
            </a:r>
            <a:r>
              <a:rPr lang="en-US" dirty="0">
                <a:solidFill>
                  <a:schemeClr val="bg1">
                    <a:lumMod val="65000"/>
                  </a:schemeClr>
                </a:solidFill>
              </a:rPr>
              <a:t> in </a:t>
            </a:r>
            <a:r>
              <a:rPr lang="en-US" dirty="0" smtClean="0">
                <a:solidFill>
                  <a:schemeClr val="bg1">
                    <a:lumMod val="65000"/>
                  </a:schemeClr>
                </a:solidFill>
              </a:rPr>
              <a:t>1918.</a:t>
            </a:r>
          </a:p>
          <a:p>
            <a:r>
              <a:rPr lang="en-US" dirty="0">
                <a:solidFill>
                  <a:schemeClr val="bg1">
                    <a:lumMod val="65000"/>
                  </a:schemeClr>
                </a:solidFill>
              </a:rPr>
              <a:t>A "sub" machine gun is the machine gun's smaller cousin. </a:t>
            </a:r>
            <a:r>
              <a:rPr lang="en-US" dirty="0" smtClean="0">
                <a:solidFill>
                  <a:schemeClr val="bg1">
                    <a:lumMod val="65000"/>
                  </a:schemeClr>
                </a:solidFill>
              </a:rPr>
              <a:t>It’s fully </a:t>
            </a:r>
            <a:r>
              <a:rPr lang="en-US" dirty="0">
                <a:solidFill>
                  <a:schemeClr val="bg1">
                    <a:lumMod val="65000"/>
                  </a:schemeClr>
                </a:solidFill>
              </a:rPr>
              <a:t>automatic, but small, lightweight and easy to carry.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665" y="3188984"/>
            <a:ext cx="4974937" cy="366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451" y="3188984"/>
            <a:ext cx="5328446" cy="366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31187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420932"/>
            <a:ext cx="12192000" cy="3437067"/>
          </a:xfrm>
        </p:spPr>
        <p:txBody>
          <a:bodyPr>
            <a:normAutofit/>
          </a:bodyPr>
          <a:lstStyle/>
          <a:p>
            <a:pPr marL="228600" lvl="1">
              <a:spcBef>
                <a:spcPts val="1000"/>
              </a:spcBef>
            </a:pPr>
            <a:r>
              <a:rPr lang="en-US" sz="2800" b="1" dirty="0" smtClean="0"/>
              <a:t>In Chicago in the 1920’s there </a:t>
            </a:r>
            <a:r>
              <a:rPr lang="en-US" sz="2800" b="1" dirty="0"/>
              <a:t>was a feud between Irish </a:t>
            </a:r>
            <a:r>
              <a:rPr lang="en-US" sz="2800" b="1" dirty="0" smtClean="0"/>
              <a:t>(Bugs Moran) &amp; Italian (Capone) gangs for control of organized </a:t>
            </a:r>
            <a:r>
              <a:rPr lang="en-US" sz="2800" b="1" dirty="0"/>
              <a:t>crime in Chicago.</a:t>
            </a:r>
          </a:p>
          <a:p>
            <a:r>
              <a:rPr lang="en-US" b="1" u="sng" dirty="0" smtClean="0"/>
              <a:t>St </a:t>
            </a:r>
            <a:r>
              <a:rPr lang="en-US" b="1" u="sng" dirty="0"/>
              <a:t>Valentine’s Day </a:t>
            </a:r>
            <a:r>
              <a:rPr lang="en-US" b="1" u="sng" dirty="0" smtClean="0"/>
              <a:t>Massacre 1929 </a:t>
            </a:r>
            <a:r>
              <a:rPr lang="en-US" b="1" dirty="0"/>
              <a:t>:</a:t>
            </a:r>
          </a:p>
          <a:p>
            <a:pPr lvl="1"/>
            <a:r>
              <a:rPr lang="en-US" sz="2800" b="1" dirty="0" smtClean="0"/>
              <a:t>8 </a:t>
            </a:r>
            <a:r>
              <a:rPr lang="en-US" sz="2800" b="1" dirty="0"/>
              <a:t>gangsters </a:t>
            </a:r>
            <a:r>
              <a:rPr lang="en-US" sz="2800" b="1" dirty="0" smtClean="0"/>
              <a:t>were murdered on </a:t>
            </a:r>
            <a:r>
              <a:rPr lang="en-US" sz="2800" b="1" dirty="0"/>
              <a:t>the North </a:t>
            </a:r>
            <a:r>
              <a:rPr lang="en-US" sz="2800" b="1" dirty="0" smtClean="0"/>
              <a:t>Side of  Chicago</a:t>
            </a:r>
          </a:p>
          <a:p>
            <a:pPr lvl="1"/>
            <a:r>
              <a:rPr lang="en-US" sz="2800" b="1" dirty="0" smtClean="0"/>
              <a:t>It </a:t>
            </a:r>
            <a:r>
              <a:rPr lang="en-US" sz="2800" b="1" dirty="0"/>
              <a:t>remains the most notorious gangster killing of the Prohibition era. </a:t>
            </a:r>
          </a:p>
          <a:p>
            <a:pPr lvl="1"/>
            <a:r>
              <a:rPr lang="en-US" dirty="0">
                <a:solidFill>
                  <a:schemeClr val="bg1">
                    <a:lumMod val="65000"/>
                  </a:schemeClr>
                </a:solidFill>
              </a:rPr>
              <a:t>The massacre made Al Capone a national celebrity as well as brought him the unwanted attention of the federal government</a:t>
            </a:r>
          </a:p>
          <a:p>
            <a:r>
              <a:rPr lang="en-US" sz="2000" dirty="0" err="1" smtClean="0">
                <a:solidFill>
                  <a:srgbClr val="FF0000"/>
                </a:solidFill>
              </a:rPr>
              <a:t>Youtube</a:t>
            </a:r>
            <a:r>
              <a:rPr lang="en-US" sz="2000" dirty="0" smtClean="0">
                <a:solidFill>
                  <a:srgbClr val="FF0000"/>
                </a:solidFill>
              </a:rPr>
              <a:t>: The </a:t>
            </a:r>
            <a:r>
              <a:rPr lang="en-US" sz="2000" dirty="0">
                <a:solidFill>
                  <a:srgbClr val="FF0000"/>
                </a:solidFill>
              </a:rPr>
              <a:t>Untouchable Legend Al Capone Documentary - World Documentary </a:t>
            </a:r>
            <a:r>
              <a:rPr lang="en-US" sz="2000" dirty="0" smtClean="0">
                <a:solidFill>
                  <a:srgbClr val="FF0000"/>
                </a:solidFill>
              </a:rPr>
              <a:t>Channel  </a:t>
            </a:r>
            <a:endParaRPr lang="en-US" sz="2000" dirty="0">
              <a:solidFill>
                <a:srgbClr val="FF0000"/>
              </a:solidFill>
            </a:endParaRPr>
          </a:p>
          <a:p>
            <a:endParaRPr lang="en-US" sz="2000" u="sng" dirty="0" smtClean="0">
              <a:solidFill>
                <a:schemeClr val="bg1">
                  <a:lumMod val="6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9755" y="0"/>
            <a:ext cx="3392245" cy="232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0"/>
            <a:ext cx="6271708" cy="3544560"/>
          </a:xfrm>
          <a:prstGeom prst="rect">
            <a:avLst/>
          </a:prstGeom>
        </p:spPr>
        <p:txBody>
          <a:bodyPr wrap="square">
            <a:spAutoFit/>
          </a:bodyPr>
          <a:lstStyle/>
          <a:p>
            <a:pPr marL="228600" lvl="1" indent="-228600">
              <a:lnSpc>
                <a:spcPct val="90000"/>
              </a:lnSpc>
              <a:spcBef>
                <a:spcPts val="1000"/>
              </a:spcBef>
              <a:buFont typeface="Arial" panose="020B0604020202020204" pitchFamily="34" charset="0"/>
              <a:buChar char="•"/>
            </a:pPr>
            <a:r>
              <a:rPr lang="en-US" sz="2400" dirty="0">
                <a:solidFill>
                  <a:prstClr val="white">
                    <a:lumMod val="65000"/>
                  </a:prstClr>
                </a:solidFill>
              </a:rPr>
              <a:t>During Prohibition, gangsters ruled many of the large cities, becoming rich from owning speakeasies, breweries, brothels, and gambling joints. These gangsters would carve up a city between rival gangs, bribe local officials</a:t>
            </a:r>
          </a:p>
          <a:p>
            <a:pPr marL="228600" lvl="1" indent="-228600">
              <a:lnSpc>
                <a:spcPct val="90000"/>
              </a:lnSpc>
              <a:spcBef>
                <a:spcPts val="1000"/>
              </a:spcBef>
              <a:buFont typeface="Arial" panose="020B0604020202020204" pitchFamily="34" charset="0"/>
              <a:buChar char="•"/>
            </a:pPr>
            <a:r>
              <a:rPr lang="en-US" sz="2400" dirty="0">
                <a:solidFill>
                  <a:prstClr val="white">
                    <a:lumMod val="65000"/>
                  </a:prstClr>
                </a:solidFill>
              </a:rPr>
              <a:t>By the late 1920s, Chicago was split between two rival gangs: one led by Al Capone, the other by George "Bugs" Moran. Capone and Moran vied for power, prestige, and money; plus, both tried for years to kill each other.</a:t>
            </a:r>
          </a:p>
        </p:txBody>
      </p:sp>
    </p:spTree>
    <p:extLst>
      <p:ext uri="{BB962C8B-B14F-4D97-AF65-F5344CB8AC3E}">
        <p14:creationId xmlns:p14="http://schemas.microsoft.com/office/powerpoint/2010/main" val="29803942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lumMod val="75000"/>
                  </a:schemeClr>
                </a:solidFill>
                <a:latin typeface="+mn-lt"/>
              </a:rPr>
              <a:t>Changes for women in the 1920’s</a:t>
            </a:r>
            <a:endParaRPr lang="en-US" b="1" dirty="0">
              <a:solidFill>
                <a:schemeClr val="bg1">
                  <a:lumMod val="75000"/>
                </a:schemeClr>
              </a:solidFill>
              <a:latin typeface="+mn-lt"/>
            </a:endParaRPr>
          </a:p>
        </p:txBody>
      </p:sp>
      <p:pic>
        <p:nvPicPr>
          <p:cNvPr id="4" name="Picture 3"/>
          <p:cNvPicPr>
            <a:picLocks noChangeAspect="1"/>
          </p:cNvPicPr>
          <p:nvPr/>
        </p:nvPicPr>
        <p:blipFill>
          <a:blip r:embed="rId2"/>
          <a:stretch>
            <a:fillRect/>
          </a:stretch>
        </p:blipFill>
        <p:spPr>
          <a:xfrm>
            <a:off x="2506587" y="1690688"/>
            <a:ext cx="5139281" cy="3849500"/>
          </a:xfrm>
          <a:prstGeom prst="rect">
            <a:avLst/>
          </a:prstGeom>
        </p:spPr>
      </p:pic>
    </p:spTree>
    <p:extLst>
      <p:ext uri="{BB962C8B-B14F-4D97-AF65-F5344CB8AC3E}">
        <p14:creationId xmlns:p14="http://schemas.microsoft.com/office/powerpoint/2010/main" val="25671205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3231654"/>
          </a:xfrm>
          <a:prstGeom prst="rect">
            <a:avLst/>
          </a:prstGeom>
        </p:spPr>
        <p:txBody>
          <a:bodyPr wrap="square">
            <a:spAutoFit/>
          </a:bodyPr>
          <a:lstStyle/>
          <a:p>
            <a:pPr>
              <a:defRPr/>
            </a:pPr>
            <a:r>
              <a:rPr lang="en-US" sz="2400" dirty="0">
                <a:solidFill>
                  <a:schemeClr val="bg1">
                    <a:lumMod val="65000"/>
                  </a:schemeClr>
                </a:solidFill>
              </a:rPr>
              <a:t>UNEQUAL RIGHTS </a:t>
            </a:r>
          </a:p>
          <a:p>
            <a:pPr marL="285750" indent="-285750">
              <a:buFont typeface="Arial" panose="020B0604020202020204" pitchFamily="34" charset="0"/>
              <a:buChar char="•"/>
              <a:defRPr/>
            </a:pPr>
            <a:r>
              <a:rPr lang="en-US" sz="2400" dirty="0">
                <a:solidFill>
                  <a:schemeClr val="bg1">
                    <a:lumMod val="65000"/>
                  </a:schemeClr>
                </a:solidFill>
              </a:rPr>
              <a:t>From 1700’s-1800’s women were not allowed to:</a:t>
            </a:r>
          </a:p>
          <a:p>
            <a:pPr marL="742950" lvl="1" indent="-285750">
              <a:buFont typeface="Arial" panose="020B0604020202020204" pitchFamily="34" charset="0"/>
              <a:buChar char="•"/>
              <a:defRPr/>
            </a:pPr>
            <a:r>
              <a:rPr lang="en-US" sz="2400" dirty="0" smtClean="0">
                <a:solidFill>
                  <a:schemeClr val="bg1">
                    <a:lumMod val="65000"/>
                  </a:schemeClr>
                </a:solidFill>
              </a:rPr>
              <a:t>Vote, Go </a:t>
            </a:r>
            <a:r>
              <a:rPr lang="en-US" sz="2400" dirty="0">
                <a:solidFill>
                  <a:schemeClr val="bg1">
                    <a:lumMod val="65000"/>
                  </a:schemeClr>
                </a:solidFill>
              </a:rPr>
              <a:t>to </a:t>
            </a:r>
            <a:r>
              <a:rPr lang="en-US" sz="2400" dirty="0" smtClean="0">
                <a:solidFill>
                  <a:schemeClr val="bg1">
                    <a:lumMod val="65000"/>
                  </a:schemeClr>
                </a:solidFill>
              </a:rPr>
              <a:t>college, purchase property, become </a:t>
            </a:r>
            <a:r>
              <a:rPr lang="en-US" sz="2400" dirty="0">
                <a:solidFill>
                  <a:schemeClr val="bg1">
                    <a:lumMod val="65000"/>
                  </a:schemeClr>
                </a:solidFill>
              </a:rPr>
              <a:t>doctors or lawyers</a:t>
            </a:r>
          </a:p>
          <a:p>
            <a:pPr marL="285750" indent="-285750">
              <a:buFont typeface="Arial" panose="020B0604020202020204" pitchFamily="34" charset="0"/>
              <a:buChar char="•"/>
              <a:defRPr/>
            </a:pPr>
            <a:r>
              <a:rPr lang="en-US" sz="2400" dirty="0">
                <a:solidFill>
                  <a:schemeClr val="bg1">
                    <a:lumMod val="65000"/>
                  </a:schemeClr>
                </a:solidFill>
              </a:rPr>
              <a:t>Married women were legally limited in the eyes of the law </a:t>
            </a:r>
          </a:p>
          <a:p>
            <a:pPr marL="285750" indent="-285750">
              <a:buFont typeface="Arial" panose="020B0604020202020204" pitchFamily="34" charset="0"/>
              <a:buChar char="•"/>
              <a:defRPr/>
            </a:pPr>
            <a:r>
              <a:rPr lang="en-US" sz="2400" dirty="0">
                <a:solidFill>
                  <a:schemeClr val="bg1">
                    <a:lumMod val="65000"/>
                  </a:schemeClr>
                </a:solidFill>
              </a:rPr>
              <a:t>Women were dependent mostly on their husbands for </a:t>
            </a:r>
            <a:r>
              <a:rPr lang="en-US" sz="2400" dirty="0" smtClean="0">
                <a:solidFill>
                  <a:schemeClr val="bg1">
                    <a:lumMod val="65000"/>
                  </a:schemeClr>
                </a:solidFill>
              </a:rPr>
              <a:t>income</a:t>
            </a:r>
          </a:p>
          <a:p>
            <a:pPr marL="285750" indent="-285750">
              <a:buFont typeface="Arial" panose="020B0604020202020204" pitchFamily="34" charset="0"/>
              <a:buChar char="•"/>
              <a:defRPr/>
            </a:pPr>
            <a:r>
              <a:rPr lang="en-US" sz="2800" b="1" u="sng" dirty="0" smtClean="0"/>
              <a:t>Women’s </a:t>
            </a:r>
            <a:r>
              <a:rPr lang="en-US" sz="2800" b="1" u="sng" dirty="0"/>
              <a:t>suffrage </a:t>
            </a:r>
            <a:r>
              <a:rPr lang="en-US" sz="2800" b="1" dirty="0"/>
              <a:t>– the right for women to vote. </a:t>
            </a:r>
            <a:endParaRPr lang="en-US" sz="2800" b="1" dirty="0" smtClean="0"/>
          </a:p>
          <a:p>
            <a:pPr marL="285750" indent="-285750">
              <a:buFont typeface="Arial" panose="020B0604020202020204" pitchFamily="34" charset="0"/>
              <a:buChar char="•"/>
              <a:defRPr/>
            </a:pPr>
            <a:r>
              <a:rPr lang="en-US" sz="2800" b="1" u="sng" dirty="0" smtClean="0"/>
              <a:t>Suffragist</a:t>
            </a:r>
            <a:r>
              <a:rPr lang="en-US" sz="2800" b="1" dirty="0" smtClean="0"/>
              <a:t> </a:t>
            </a:r>
            <a:r>
              <a:rPr lang="en-US" sz="2800" b="1" dirty="0"/>
              <a:t>– a person pushing for the right for someone to vote</a:t>
            </a:r>
          </a:p>
          <a:p>
            <a:pPr marL="285750" indent="-285750">
              <a:buFont typeface="Arial" panose="020B0604020202020204" pitchFamily="34" charset="0"/>
              <a:buChar char="•"/>
              <a:defRPr/>
            </a:pPr>
            <a:endParaRPr lang="en-US" sz="2800" dirty="0">
              <a:solidFill>
                <a:schemeClr val="bg1">
                  <a:lumMod val="65000"/>
                </a:schemeClr>
              </a:solidFill>
            </a:endParaRPr>
          </a:p>
        </p:txBody>
      </p:sp>
      <p:pic>
        <p:nvPicPr>
          <p:cNvPr id="2" name="Picture 1"/>
          <p:cNvPicPr>
            <a:picLocks noChangeAspect="1"/>
          </p:cNvPicPr>
          <p:nvPr/>
        </p:nvPicPr>
        <p:blipFill rotWithShape="1">
          <a:blip r:embed="rId2"/>
          <a:srcRect l="6399" t="3742" r="29282" b="339"/>
          <a:stretch/>
        </p:blipFill>
        <p:spPr>
          <a:xfrm>
            <a:off x="1301674" y="3001382"/>
            <a:ext cx="3028759" cy="3361765"/>
          </a:xfrm>
          <a:prstGeom prst="rect">
            <a:avLst/>
          </a:prstGeom>
        </p:spPr>
      </p:pic>
      <p:pic>
        <p:nvPicPr>
          <p:cNvPr id="3" name="Picture 2"/>
          <p:cNvPicPr>
            <a:picLocks noChangeAspect="1"/>
          </p:cNvPicPr>
          <p:nvPr/>
        </p:nvPicPr>
        <p:blipFill rotWithShape="1">
          <a:blip r:embed="rId3"/>
          <a:srcRect l="-1" t="10671" r="282" b="7380"/>
          <a:stretch/>
        </p:blipFill>
        <p:spPr>
          <a:xfrm>
            <a:off x="5187455" y="3001382"/>
            <a:ext cx="2676385" cy="3324112"/>
          </a:xfrm>
          <a:prstGeom prst="rect">
            <a:avLst/>
          </a:prstGeom>
        </p:spPr>
      </p:pic>
    </p:spTree>
    <p:extLst>
      <p:ext uri="{BB962C8B-B14F-4D97-AF65-F5344CB8AC3E}">
        <p14:creationId xmlns:p14="http://schemas.microsoft.com/office/powerpoint/2010/main" val="3148308718"/>
      </p:ext>
    </p:extLst>
  </p:cSld>
  <p:clrMapOvr>
    <a:masterClrMapping/>
  </p:clrMapOvr>
  <mc:AlternateContent xmlns:mc="http://schemas.openxmlformats.org/markup-compatibility/2006" xmlns:p14="http://schemas.microsoft.com/office/powerpoint/2010/main">
    <mc:Choice Requires="p14">
      <p:transition spd="slow" p14:dur="2000" advTm="10885"/>
    </mc:Choice>
    <mc:Fallback xmlns="">
      <p:transition spd="slow" advTm="10885"/>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153" t="16467" r="35868" b="59817"/>
          <a:stretch/>
        </p:blipFill>
        <p:spPr>
          <a:xfrm>
            <a:off x="10765242" y="3462170"/>
            <a:ext cx="1426758" cy="1505707"/>
          </a:xfrm>
          <a:prstGeom prst="rect">
            <a:avLst/>
          </a:prstGeom>
        </p:spPr>
      </p:pic>
      <p:sp>
        <p:nvSpPr>
          <p:cNvPr id="3" name="Rectangle 2"/>
          <p:cNvSpPr/>
          <p:nvPr/>
        </p:nvSpPr>
        <p:spPr>
          <a:xfrm>
            <a:off x="0" y="3399416"/>
            <a:ext cx="9810974" cy="1631216"/>
          </a:xfrm>
          <a:prstGeom prst="rect">
            <a:avLst/>
          </a:prstGeom>
        </p:spPr>
        <p:txBody>
          <a:bodyPr wrap="square">
            <a:spAutoFit/>
          </a:bodyPr>
          <a:lstStyle/>
          <a:p>
            <a:pPr lvl="0">
              <a:spcBef>
                <a:spcPct val="0"/>
              </a:spcBef>
            </a:pPr>
            <a:r>
              <a:rPr lang="en-US" sz="2800" b="1" dirty="0" smtClean="0"/>
              <a:t>2. SOJOURNER </a:t>
            </a:r>
            <a:r>
              <a:rPr lang="en-US" sz="2800" b="1" dirty="0"/>
              <a:t>TRUTH </a:t>
            </a:r>
            <a:r>
              <a:rPr lang="en-US" sz="2400" b="1" dirty="0">
                <a:solidFill>
                  <a:prstClr val="white">
                    <a:lumMod val="65000"/>
                  </a:prstClr>
                </a:solidFill>
              </a:rPr>
              <a:t>(1797-1883)</a:t>
            </a:r>
          </a:p>
          <a:p>
            <a:pPr lvl="0">
              <a:spcBef>
                <a:spcPct val="0"/>
              </a:spcBef>
            </a:pPr>
            <a:r>
              <a:rPr lang="en-US" sz="2400" dirty="0">
                <a:solidFill>
                  <a:prstClr val="white">
                    <a:lumMod val="65000"/>
                  </a:prstClr>
                </a:solidFill>
              </a:rPr>
              <a:t>In 1843, Isabella, a former slave, changed her name to Sojourner Truth and began traveling through the </a:t>
            </a:r>
            <a:r>
              <a:rPr lang="en-US" sz="2400" dirty="0" smtClean="0">
                <a:solidFill>
                  <a:prstClr val="white">
                    <a:lumMod val="65000"/>
                  </a:prstClr>
                </a:solidFill>
              </a:rPr>
              <a:t>US pushing for women’s rights.  She </a:t>
            </a:r>
            <a:r>
              <a:rPr lang="en-US" sz="2400" dirty="0">
                <a:solidFill>
                  <a:prstClr val="white">
                    <a:lumMod val="65000"/>
                  </a:prstClr>
                </a:solidFill>
              </a:rPr>
              <a:t>earned income by selling copies of her story, which had been published in 1850. </a:t>
            </a:r>
          </a:p>
        </p:txBody>
      </p:sp>
      <p:sp>
        <p:nvSpPr>
          <p:cNvPr id="4" name="Rectangle 3"/>
          <p:cNvSpPr/>
          <p:nvPr/>
        </p:nvSpPr>
        <p:spPr>
          <a:xfrm>
            <a:off x="0" y="5218034"/>
            <a:ext cx="9631458" cy="1631216"/>
          </a:xfrm>
          <a:prstGeom prst="rect">
            <a:avLst/>
          </a:prstGeom>
        </p:spPr>
        <p:txBody>
          <a:bodyPr wrap="square">
            <a:spAutoFit/>
          </a:bodyPr>
          <a:lstStyle/>
          <a:p>
            <a:pPr lvl="0">
              <a:spcBef>
                <a:spcPct val="0"/>
              </a:spcBef>
            </a:pPr>
            <a:r>
              <a:rPr lang="en-US" sz="2800" b="1" dirty="0" smtClean="0"/>
              <a:t>3. Lucy </a:t>
            </a:r>
            <a:r>
              <a:rPr lang="en-US" sz="2800" b="1" dirty="0"/>
              <a:t>Stone </a:t>
            </a:r>
            <a:r>
              <a:rPr lang="en-US" sz="2400" dirty="0">
                <a:solidFill>
                  <a:prstClr val="white">
                    <a:lumMod val="65000"/>
                  </a:prstClr>
                </a:solidFill>
              </a:rPr>
              <a:t>(1818-1893) along  with Susan B. Anthony and </a:t>
            </a:r>
            <a:r>
              <a:rPr lang="en-US" sz="2400" dirty="0" err="1">
                <a:solidFill>
                  <a:prstClr val="white">
                    <a:lumMod val="65000"/>
                  </a:prstClr>
                </a:solidFill>
              </a:rPr>
              <a:t>Lucretia</a:t>
            </a:r>
            <a:r>
              <a:rPr lang="en-US" sz="2400" dirty="0">
                <a:solidFill>
                  <a:prstClr val="white">
                    <a:lumMod val="65000"/>
                  </a:prstClr>
                </a:solidFill>
              </a:rPr>
              <a:t> Mott, helped coordinate the first national American women's rights convention. For many years, Stone earned a living as an antislavery and women's rights lecturer, and from 1872 until her death in 1893</a:t>
            </a:r>
            <a:r>
              <a:rPr lang="en-US" sz="2400" i="1" dirty="0">
                <a:solidFill>
                  <a:prstClr val="white">
                    <a:lumMod val="65000"/>
                  </a:prstClr>
                </a:solidFill>
              </a:rPr>
              <a:t>.</a:t>
            </a:r>
            <a:r>
              <a:rPr lang="en-US" sz="2400" dirty="0">
                <a:solidFill>
                  <a:prstClr val="white">
                    <a:lumMod val="65000"/>
                  </a:prstClr>
                </a:solidFill>
              </a:rPr>
              <a:t> </a:t>
            </a:r>
          </a:p>
        </p:txBody>
      </p:sp>
      <p:pic>
        <p:nvPicPr>
          <p:cNvPr id="5" name="Picture 4"/>
          <p:cNvPicPr>
            <a:picLocks noChangeAspect="1"/>
          </p:cNvPicPr>
          <p:nvPr/>
        </p:nvPicPr>
        <p:blipFill rotWithShape="1">
          <a:blip r:embed="rId3"/>
          <a:srcRect l="19615" t="15216" r="26271" b="38346"/>
          <a:stretch/>
        </p:blipFill>
        <p:spPr>
          <a:xfrm>
            <a:off x="10876627" y="5399228"/>
            <a:ext cx="1315373" cy="1445949"/>
          </a:xfrm>
          <a:prstGeom prst="rect">
            <a:avLst/>
          </a:prstGeom>
        </p:spPr>
      </p:pic>
      <p:sp>
        <p:nvSpPr>
          <p:cNvPr id="6" name="Rectangle 5"/>
          <p:cNvSpPr/>
          <p:nvPr/>
        </p:nvSpPr>
        <p:spPr>
          <a:xfrm>
            <a:off x="0" y="1029536"/>
            <a:ext cx="10617798" cy="2369880"/>
          </a:xfrm>
          <a:prstGeom prst="rect">
            <a:avLst/>
          </a:prstGeom>
        </p:spPr>
        <p:txBody>
          <a:bodyPr wrap="square">
            <a:spAutoFit/>
          </a:bodyPr>
          <a:lstStyle/>
          <a:p>
            <a:pPr lvl="0"/>
            <a:r>
              <a:rPr lang="en-US" sz="2800" b="1" dirty="0" smtClean="0"/>
              <a:t>1. SUSAN B. </a:t>
            </a:r>
            <a:r>
              <a:rPr lang="en-US" sz="2800" b="1" dirty="0"/>
              <a:t>ANTHONY </a:t>
            </a:r>
            <a:r>
              <a:rPr lang="en-US" sz="2400" dirty="0">
                <a:solidFill>
                  <a:prstClr val="white">
                    <a:lumMod val="65000"/>
                  </a:prstClr>
                </a:solidFill>
              </a:rPr>
              <a:t>(1820-1906)</a:t>
            </a:r>
            <a:br>
              <a:rPr lang="en-US" sz="2400" dirty="0">
                <a:solidFill>
                  <a:prstClr val="white">
                    <a:lumMod val="65000"/>
                  </a:prstClr>
                </a:solidFill>
              </a:rPr>
            </a:br>
            <a:r>
              <a:rPr lang="en-US" sz="2400" dirty="0">
                <a:solidFill>
                  <a:prstClr val="white">
                    <a:lumMod val="65000"/>
                  </a:prstClr>
                </a:solidFill>
              </a:rPr>
              <a:t>For over 50 years, Susan </a:t>
            </a:r>
            <a:r>
              <a:rPr lang="en-US" sz="2400" dirty="0" smtClean="0">
                <a:solidFill>
                  <a:prstClr val="white">
                    <a:lumMod val="65000"/>
                  </a:prstClr>
                </a:solidFill>
              </a:rPr>
              <a:t>Brownell </a:t>
            </a:r>
            <a:r>
              <a:rPr lang="en-US" sz="2400" dirty="0">
                <a:solidFill>
                  <a:prstClr val="white">
                    <a:lumMod val="65000"/>
                  </a:prstClr>
                </a:solidFill>
              </a:rPr>
              <a:t>Anthony was the leader of the American woman suffrage movement. </a:t>
            </a:r>
            <a:r>
              <a:rPr lang="en-US" sz="2400" dirty="0" smtClean="0">
                <a:solidFill>
                  <a:prstClr val="white">
                    <a:lumMod val="65000"/>
                  </a:prstClr>
                </a:solidFill>
              </a:rPr>
              <a:t>In </a:t>
            </a:r>
            <a:r>
              <a:rPr lang="en-US" sz="2400" dirty="0">
                <a:solidFill>
                  <a:prstClr val="white">
                    <a:lumMod val="65000"/>
                  </a:prstClr>
                </a:solidFill>
              </a:rPr>
              <a:t>1872 Anthony was arrested for voting. When she died in 1906, only </a:t>
            </a:r>
            <a:r>
              <a:rPr lang="en-US" sz="2400" dirty="0" smtClean="0">
                <a:solidFill>
                  <a:prstClr val="white">
                    <a:lumMod val="65000"/>
                  </a:prstClr>
                </a:solidFill>
              </a:rPr>
              <a:t>4 states </a:t>
            </a:r>
            <a:r>
              <a:rPr lang="en-US" sz="2400" dirty="0">
                <a:solidFill>
                  <a:prstClr val="white">
                    <a:lumMod val="65000"/>
                  </a:prstClr>
                </a:solidFill>
              </a:rPr>
              <a:t>allowed women to vote, but Anthony's single-minded dedication to the cause of suffrage was largely responsible for the passage of the </a:t>
            </a:r>
            <a:r>
              <a:rPr lang="en-US" sz="2400" dirty="0" smtClean="0">
                <a:solidFill>
                  <a:prstClr val="white">
                    <a:lumMod val="65000"/>
                  </a:prstClr>
                </a:solidFill>
              </a:rPr>
              <a:t>19</a:t>
            </a:r>
            <a:r>
              <a:rPr lang="en-US" sz="2400" baseline="30000" dirty="0" smtClean="0">
                <a:solidFill>
                  <a:prstClr val="white">
                    <a:lumMod val="65000"/>
                  </a:prstClr>
                </a:solidFill>
              </a:rPr>
              <a:t>th</a:t>
            </a:r>
            <a:r>
              <a:rPr lang="en-US" sz="2400" dirty="0" smtClean="0">
                <a:solidFill>
                  <a:prstClr val="white">
                    <a:lumMod val="65000"/>
                  </a:prstClr>
                </a:solidFill>
              </a:rPr>
              <a:t> amendment in </a:t>
            </a:r>
            <a:r>
              <a:rPr lang="en-US" sz="2400" dirty="0">
                <a:solidFill>
                  <a:prstClr val="white">
                    <a:lumMod val="65000"/>
                  </a:prstClr>
                </a:solidFill>
              </a:rPr>
              <a:t>1920, giving women the vote.</a:t>
            </a:r>
          </a:p>
        </p:txBody>
      </p:sp>
      <p:sp>
        <p:nvSpPr>
          <p:cNvPr id="7" name="Rectangle 6"/>
          <p:cNvSpPr/>
          <p:nvPr/>
        </p:nvSpPr>
        <p:spPr>
          <a:xfrm>
            <a:off x="0" y="216772"/>
            <a:ext cx="3959289" cy="584775"/>
          </a:xfrm>
          <a:prstGeom prst="rect">
            <a:avLst/>
          </a:prstGeom>
        </p:spPr>
        <p:txBody>
          <a:bodyPr wrap="none">
            <a:spAutoFit/>
          </a:bodyPr>
          <a:lstStyle/>
          <a:p>
            <a:r>
              <a:rPr lang="en-US" sz="3200" b="1" dirty="0">
                <a:solidFill>
                  <a:prstClr val="black"/>
                </a:solidFill>
              </a:rPr>
              <a:t>Key Female suffragists</a:t>
            </a:r>
            <a:endParaRPr lang="en-US" dirty="0"/>
          </a:p>
        </p:txBody>
      </p:sp>
      <p:pic>
        <p:nvPicPr>
          <p:cNvPr id="8" name="Picture 7"/>
          <p:cNvPicPr>
            <a:picLocks noChangeAspect="1"/>
          </p:cNvPicPr>
          <p:nvPr/>
        </p:nvPicPr>
        <p:blipFill>
          <a:blip r:embed="rId4"/>
          <a:stretch>
            <a:fillRect/>
          </a:stretch>
        </p:blipFill>
        <p:spPr>
          <a:xfrm>
            <a:off x="10728833" y="1277163"/>
            <a:ext cx="1463167" cy="1828959"/>
          </a:xfrm>
          <a:prstGeom prst="rect">
            <a:avLst/>
          </a:prstGeom>
        </p:spPr>
      </p:pic>
      <p:pic>
        <p:nvPicPr>
          <p:cNvPr id="9" name="Picture 8"/>
          <p:cNvPicPr>
            <a:picLocks noChangeAspect="1"/>
          </p:cNvPicPr>
          <p:nvPr/>
        </p:nvPicPr>
        <p:blipFill>
          <a:blip r:embed="rId5"/>
          <a:stretch>
            <a:fillRect/>
          </a:stretch>
        </p:blipFill>
        <p:spPr>
          <a:xfrm>
            <a:off x="5938220" y="139951"/>
            <a:ext cx="1323191" cy="1323191"/>
          </a:xfrm>
          <a:prstGeom prst="rect">
            <a:avLst/>
          </a:prstGeom>
        </p:spPr>
      </p:pic>
    </p:spTree>
    <p:extLst>
      <p:ext uri="{BB962C8B-B14F-4D97-AF65-F5344CB8AC3E}">
        <p14:creationId xmlns:p14="http://schemas.microsoft.com/office/powerpoint/2010/main" val="4110554485"/>
      </p:ext>
    </p:extLst>
  </p:cSld>
  <p:clrMapOvr>
    <a:masterClrMapping/>
  </p:clrMapOvr>
  <mc:AlternateContent xmlns:mc="http://schemas.openxmlformats.org/markup-compatibility/2006" xmlns:p14="http://schemas.microsoft.com/office/powerpoint/2010/main">
    <mc:Choice Requires="p14">
      <p:transition spd="slow" p14:dur="2000" advTm="9687"/>
    </mc:Choice>
    <mc:Fallback xmlns="">
      <p:transition spd="slow" advTm="9687"/>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ChangeArrowheads="1"/>
          </p:cNvSpPr>
          <p:nvPr/>
        </p:nvSpPr>
        <p:spPr bwMode="auto">
          <a:xfrm>
            <a:off x="1" y="4130936"/>
            <a:ext cx="12191999"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defRPr/>
            </a:pPr>
            <a:r>
              <a:rPr lang="en-US" sz="2800" dirty="0" smtClean="0">
                <a:solidFill>
                  <a:schemeClr val="bg1">
                    <a:lumMod val="65000"/>
                  </a:schemeClr>
                </a:solidFill>
                <a:latin typeface="+mn-lt"/>
              </a:rPr>
              <a:t>Women’s groups began </a:t>
            </a:r>
            <a:r>
              <a:rPr lang="en-US" sz="2800" dirty="0">
                <a:solidFill>
                  <a:schemeClr val="bg1">
                    <a:lumMod val="65000"/>
                  </a:schemeClr>
                </a:solidFill>
                <a:latin typeface="+mn-lt"/>
              </a:rPr>
              <a:t>using more </a:t>
            </a:r>
            <a:r>
              <a:rPr lang="en-US" sz="2800" dirty="0" smtClean="0">
                <a:solidFill>
                  <a:schemeClr val="bg1">
                    <a:lumMod val="65000"/>
                  </a:schemeClr>
                </a:solidFill>
                <a:latin typeface="+mn-lt"/>
              </a:rPr>
              <a:t>radical </a:t>
            </a:r>
            <a:r>
              <a:rPr lang="en-US" sz="2800" dirty="0">
                <a:solidFill>
                  <a:schemeClr val="bg1">
                    <a:lumMod val="65000"/>
                  </a:schemeClr>
                </a:solidFill>
                <a:latin typeface="+mn-lt"/>
              </a:rPr>
              <a:t>tactics </a:t>
            </a:r>
            <a:r>
              <a:rPr lang="en-US" sz="2800" dirty="0" smtClean="0">
                <a:solidFill>
                  <a:schemeClr val="bg1">
                    <a:lumMod val="65000"/>
                  </a:schemeClr>
                </a:solidFill>
                <a:latin typeface="+mn-lt"/>
              </a:rPr>
              <a:t>for an voting amendment.</a:t>
            </a:r>
            <a:endParaRPr lang="en-US" sz="2800" dirty="0">
              <a:latin typeface="+mn-lt"/>
            </a:endParaRPr>
          </a:p>
          <a:p>
            <a:pPr eaLnBrk="1" hangingPunct="1">
              <a:defRPr/>
            </a:pPr>
            <a:r>
              <a:rPr lang="en-US" sz="2800" b="1" dirty="0">
                <a:latin typeface="+mn-lt"/>
              </a:rPr>
              <a:t>Some of the women’s suffragist tactics included:</a:t>
            </a:r>
          </a:p>
          <a:p>
            <a:pPr marL="285750" indent="-285750" eaLnBrk="1" hangingPunct="1">
              <a:buFont typeface="Arial" panose="020B0604020202020204" pitchFamily="34" charset="0"/>
              <a:buChar char="•"/>
              <a:defRPr/>
            </a:pPr>
            <a:r>
              <a:rPr lang="en-US" sz="2800" b="1" dirty="0">
                <a:latin typeface="+mn-lt"/>
              </a:rPr>
              <a:t>Picketing the White House</a:t>
            </a:r>
          </a:p>
          <a:p>
            <a:pPr marL="285750" indent="-285750" eaLnBrk="1" hangingPunct="1">
              <a:buFont typeface="Arial" panose="020B0604020202020204" pitchFamily="34" charset="0"/>
              <a:buChar char="•"/>
              <a:defRPr/>
            </a:pPr>
            <a:r>
              <a:rPr lang="en-US" sz="2800" b="1" dirty="0">
                <a:latin typeface="+mn-lt"/>
              </a:rPr>
              <a:t>Public marches</a:t>
            </a:r>
          </a:p>
          <a:p>
            <a:pPr marL="285750" indent="-285750" eaLnBrk="1" hangingPunct="1">
              <a:buFont typeface="Arial" panose="020B0604020202020204" pitchFamily="34" charset="0"/>
              <a:buChar char="•"/>
              <a:defRPr/>
            </a:pPr>
            <a:r>
              <a:rPr lang="en-US" sz="2800" b="1" dirty="0">
                <a:latin typeface="+mn-lt"/>
              </a:rPr>
              <a:t>Even going to jail. </a:t>
            </a:r>
          </a:p>
          <a:p>
            <a:pPr marL="285750" indent="-285750" eaLnBrk="1" hangingPunct="1">
              <a:buFont typeface="Arial" panose="020B0604020202020204" pitchFamily="34" charset="0"/>
              <a:buChar char="•"/>
              <a:defRPr/>
            </a:pPr>
            <a:r>
              <a:rPr lang="en-US" sz="2800" dirty="0">
                <a:solidFill>
                  <a:schemeClr val="bg1">
                    <a:lumMod val="65000"/>
                  </a:schemeClr>
                </a:solidFill>
                <a:latin typeface="+mn-lt"/>
              </a:rPr>
              <a:t>Thousands of ordinary women took part in these</a:t>
            </a:r>
            <a:endParaRPr lang="en-US" dirty="0">
              <a:solidFill>
                <a:schemeClr val="bg1">
                  <a:lumMod val="65000"/>
                </a:schemeClr>
              </a:solidFill>
              <a:latin typeface="+mn-lt"/>
            </a:endParaRPr>
          </a:p>
          <a:p>
            <a:pPr eaLnBrk="1" hangingPunct="1">
              <a:defRPr/>
            </a:pPr>
            <a:endParaRPr lang="en-US" dirty="0"/>
          </a:p>
          <a:p>
            <a:pPr eaLnBrk="1" hangingPunct="1">
              <a:defRPr/>
            </a:pPr>
            <a:endParaRPr lang="en-US" dirty="0"/>
          </a:p>
          <a:p>
            <a:pPr eaLnBrk="1" hangingPunct="1">
              <a:defRPr/>
            </a:pPr>
            <a:endParaRPr lang="en-US" dirty="0"/>
          </a:p>
        </p:txBody>
      </p:sp>
      <p:pic>
        <p:nvPicPr>
          <p:cNvPr id="2" name="Picture 1"/>
          <p:cNvPicPr>
            <a:picLocks noChangeAspect="1"/>
          </p:cNvPicPr>
          <p:nvPr/>
        </p:nvPicPr>
        <p:blipFill rotWithShape="1">
          <a:blip r:embed="rId2"/>
          <a:srcRect r="557" b="12029"/>
          <a:stretch/>
        </p:blipFill>
        <p:spPr>
          <a:xfrm>
            <a:off x="6068056" y="9569"/>
            <a:ext cx="6123944" cy="3658789"/>
          </a:xfrm>
          <a:prstGeom prst="rect">
            <a:avLst/>
          </a:prstGeom>
        </p:spPr>
      </p:pic>
      <p:sp>
        <p:nvSpPr>
          <p:cNvPr id="3" name="Rectangle 2"/>
          <p:cNvSpPr/>
          <p:nvPr/>
        </p:nvSpPr>
        <p:spPr>
          <a:xfrm>
            <a:off x="8872850" y="3761604"/>
            <a:ext cx="2791277" cy="369332"/>
          </a:xfrm>
          <a:prstGeom prst="rect">
            <a:avLst/>
          </a:prstGeom>
        </p:spPr>
        <p:txBody>
          <a:bodyPr wrap="none">
            <a:spAutoFit/>
          </a:bodyPr>
          <a:lstStyle/>
          <a:p>
            <a:r>
              <a:rPr lang="en-US" b="1" dirty="0">
                <a:solidFill>
                  <a:schemeClr val="bg1">
                    <a:lumMod val="65000"/>
                  </a:schemeClr>
                </a:solidFill>
              </a:rPr>
              <a:t>Suffragist parade      (1915) </a:t>
            </a:r>
          </a:p>
        </p:txBody>
      </p:sp>
      <p:pic>
        <p:nvPicPr>
          <p:cNvPr id="4" name="Picture 3"/>
          <p:cNvPicPr>
            <a:picLocks noChangeAspect="1"/>
          </p:cNvPicPr>
          <p:nvPr/>
        </p:nvPicPr>
        <p:blipFill>
          <a:blip r:embed="rId3"/>
          <a:stretch>
            <a:fillRect/>
          </a:stretch>
        </p:blipFill>
        <p:spPr>
          <a:xfrm>
            <a:off x="22610" y="0"/>
            <a:ext cx="5560610" cy="3717188"/>
          </a:xfrm>
          <a:prstGeom prst="rect">
            <a:avLst/>
          </a:prstGeom>
        </p:spPr>
      </p:pic>
      <p:sp>
        <p:nvSpPr>
          <p:cNvPr id="5" name="Rectangle 4"/>
          <p:cNvSpPr/>
          <p:nvPr/>
        </p:nvSpPr>
        <p:spPr>
          <a:xfrm>
            <a:off x="-27944" y="3668358"/>
            <a:ext cx="6096000" cy="369332"/>
          </a:xfrm>
          <a:prstGeom prst="rect">
            <a:avLst/>
          </a:prstGeom>
        </p:spPr>
        <p:txBody>
          <a:bodyPr>
            <a:spAutoFit/>
          </a:bodyPr>
          <a:lstStyle/>
          <a:p>
            <a:r>
              <a:rPr lang="en-US" b="1" dirty="0">
                <a:solidFill>
                  <a:schemeClr val="bg1">
                    <a:lumMod val="65000"/>
                  </a:schemeClr>
                </a:solidFill>
              </a:rPr>
              <a:t>Women Suffragists march in front of the U.S. Capitol, </a:t>
            </a:r>
            <a:r>
              <a:rPr lang="en-US" b="1" dirty="0" smtClean="0">
                <a:solidFill>
                  <a:schemeClr val="bg1">
                    <a:lumMod val="65000"/>
                  </a:schemeClr>
                </a:solidFill>
              </a:rPr>
              <a:t>1913</a:t>
            </a:r>
            <a:endParaRPr lang="en-US" b="1" dirty="0">
              <a:solidFill>
                <a:schemeClr val="bg1">
                  <a:lumMod val="65000"/>
                </a:schemeClr>
              </a:solidFill>
            </a:endParaRPr>
          </a:p>
        </p:txBody>
      </p:sp>
    </p:spTree>
    <p:extLst>
      <p:ext uri="{BB962C8B-B14F-4D97-AF65-F5344CB8AC3E}">
        <p14:creationId xmlns:p14="http://schemas.microsoft.com/office/powerpoint/2010/main" val="2661249414"/>
      </p:ext>
    </p:extLst>
  </p:cSld>
  <p:clrMapOvr>
    <a:masterClrMapping/>
  </p:clrMapOvr>
  <mc:AlternateContent xmlns:mc="http://schemas.openxmlformats.org/markup-compatibility/2006" xmlns:p14="http://schemas.microsoft.com/office/powerpoint/2010/main">
    <mc:Choice Requires="p14">
      <p:transition spd="slow" p14:dur="2000" advTm="9462"/>
    </mc:Choice>
    <mc:Fallback xmlns="">
      <p:transition spd="slow" advTm="9462"/>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0" y="2805810"/>
            <a:ext cx="121920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Arial" panose="020B0604020202020204" pitchFamily="34" charset="0"/>
              <a:buChar char="•"/>
              <a:defRPr sz="2400">
                <a:solidFill>
                  <a:schemeClr val="tx2"/>
                </a:solidFill>
                <a:latin typeface="Century Gothic" panose="020B0502020202020204" pitchFamily="34" charset="0"/>
              </a:defRPr>
            </a:lvl1pPr>
            <a:lvl2pPr marL="742950" indent="-285750">
              <a:spcBef>
                <a:spcPct val="20000"/>
              </a:spcBef>
              <a:buClr>
                <a:schemeClr val="accent2"/>
              </a:buClr>
              <a:buFont typeface="Arial" panose="020B0604020202020204" pitchFamily="34" charset="0"/>
              <a:buChar char="•"/>
              <a:defRPr sz="2000">
                <a:solidFill>
                  <a:schemeClr val="tx2"/>
                </a:solidFill>
                <a:latin typeface="Century Gothic" panose="020B0502020202020204" pitchFamily="34" charset="0"/>
              </a:defRPr>
            </a:lvl2pPr>
            <a:lvl3pPr marL="1143000" indent="-228600">
              <a:spcBef>
                <a:spcPct val="20000"/>
              </a:spcBef>
              <a:buClr>
                <a:srgbClr val="B5AE53"/>
              </a:buClr>
              <a:buFont typeface="Arial" panose="020B0604020202020204" pitchFamily="34" charset="0"/>
              <a:buChar char="•"/>
              <a:defRPr>
                <a:solidFill>
                  <a:schemeClr val="tx2"/>
                </a:solidFill>
                <a:latin typeface="Century Gothic" panose="020B0502020202020204" pitchFamily="34" charset="0"/>
              </a:defRPr>
            </a:lvl3pPr>
            <a:lvl4pPr marL="1600200" indent="-228600">
              <a:spcBef>
                <a:spcPct val="20000"/>
              </a:spcBef>
              <a:buClr>
                <a:srgbClr val="848058"/>
              </a:buClr>
              <a:buFont typeface="Arial" panose="020B0604020202020204" pitchFamily="34" charset="0"/>
              <a:buChar char="•"/>
              <a:defRPr sz="1600">
                <a:solidFill>
                  <a:schemeClr val="tx2"/>
                </a:solidFill>
                <a:latin typeface="Century Gothic" panose="020B0502020202020204" pitchFamily="34" charset="0"/>
              </a:defRPr>
            </a:lvl4pPr>
            <a:lvl5pPr marL="2057400" indent="-228600">
              <a:spcBef>
                <a:spcPct val="20000"/>
              </a:spcBef>
              <a:buClr>
                <a:srgbClr val="E8B54D"/>
              </a:buClr>
              <a:buFont typeface="Arial" panose="020B0604020202020204" pitchFamily="34" charset="0"/>
              <a:buChar char="•"/>
              <a:defRPr sz="1600">
                <a:solidFill>
                  <a:schemeClr val="tx2"/>
                </a:solidFill>
                <a:latin typeface="Century Gothic" panose="020B0502020202020204" pitchFamily="34" charset="0"/>
              </a:defRPr>
            </a:lvl5pPr>
            <a:lvl6pPr marL="2514600" indent="-2286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defRPr>
            </a:lvl6pPr>
            <a:lvl7pPr marL="2971800" indent="-2286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defRPr>
            </a:lvl7pPr>
            <a:lvl8pPr marL="3429000" indent="-2286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defRPr>
            </a:lvl8pPr>
            <a:lvl9pPr marL="3886200" indent="-2286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defRPr>
            </a:lvl9pPr>
          </a:lstStyle>
          <a:p>
            <a:pPr lvl="0">
              <a:spcBef>
                <a:spcPct val="0"/>
              </a:spcBef>
              <a:buClrTx/>
              <a:buNone/>
            </a:pPr>
            <a:r>
              <a:rPr lang="en-US" dirty="0" smtClean="0">
                <a:solidFill>
                  <a:schemeClr val="bg1">
                    <a:lumMod val="65000"/>
                  </a:schemeClr>
                </a:solidFill>
                <a:latin typeface="+mn-lt"/>
              </a:rPr>
              <a:t>On </a:t>
            </a:r>
            <a:r>
              <a:rPr lang="en-US" dirty="0">
                <a:solidFill>
                  <a:schemeClr val="bg1">
                    <a:lumMod val="65000"/>
                  </a:schemeClr>
                </a:solidFill>
                <a:latin typeface="+mn-lt"/>
              </a:rPr>
              <a:t>June 4, 1919, the </a:t>
            </a:r>
            <a:r>
              <a:rPr lang="en-US" dirty="0" smtClean="0">
                <a:solidFill>
                  <a:schemeClr val="bg1">
                    <a:lumMod val="65000"/>
                  </a:schemeClr>
                </a:solidFill>
                <a:latin typeface="+mn-lt"/>
              </a:rPr>
              <a:t>US Senate </a:t>
            </a:r>
            <a:r>
              <a:rPr lang="en-US" dirty="0">
                <a:solidFill>
                  <a:schemeClr val="bg1">
                    <a:lumMod val="65000"/>
                  </a:schemeClr>
                </a:solidFill>
                <a:latin typeface="+mn-lt"/>
              </a:rPr>
              <a:t>also endorsed the </a:t>
            </a:r>
            <a:r>
              <a:rPr lang="en-US" dirty="0" smtClean="0">
                <a:solidFill>
                  <a:schemeClr val="bg1">
                    <a:lumMod val="65000"/>
                  </a:schemeClr>
                </a:solidFill>
                <a:latin typeface="+mn-lt"/>
              </a:rPr>
              <a:t>Amendment and sent the </a:t>
            </a:r>
            <a:r>
              <a:rPr lang="en-US" dirty="0">
                <a:solidFill>
                  <a:schemeClr val="bg1">
                    <a:lumMod val="65000"/>
                  </a:schemeClr>
                </a:solidFill>
                <a:latin typeface="+mn-lt"/>
              </a:rPr>
              <a:t>amendment to the </a:t>
            </a:r>
            <a:r>
              <a:rPr lang="en-US" dirty="0" smtClean="0">
                <a:solidFill>
                  <a:schemeClr val="bg1">
                    <a:lumMod val="65000"/>
                  </a:schemeClr>
                </a:solidFill>
                <a:latin typeface="+mn-lt"/>
              </a:rPr>
              <a:t>states to be voted on. Illinois</a:t>
            </a:r>
            <a:r>
              <a:rPr lang="en-US" dirty="0">
                <a:solidFill>
                  <a:schemeClr val="bg1">
                    <a:lumMod val="65000"/>
                  </a:schemeClr>
                </a:solidFill>
                <a:latin typeface="+mn-lt"/>
              </a:rPr>
              <a:t>, Wisconsin and Michigan were the first states to pass the law; Georgia and Alabama rushed to pass rejections. The anti-suffrage </a:t>
            </a:r>
            <a:r>
              <a:rPr lang="en-US" dirty="0" smtClean="0">
                <a:solidFill>
                  <a:schemeClr val="bg1">
                    <a:lumMod val="65000"/>
                  </a:schemeClr>
                </a:solidFill>
                <a:latin typeface="+mn-lt"/>
              </a:rPr>
              <a:t>forces were </a:t>
            </a:r>
            <a:r>
              <a:rPr lang="en-US" dirty="0">
                <a:solidFill>
                  <a:schemeClr val="bg1">
                    <a:lumMod val="65000"/>
                  </a:schemeClr>
                </a:solidFill>
                <a:latin typeface="+mn-lt"/>
              </a:rPr>
              <a:t>well-organized, and passage of the amendment was not </a:t>
            </a:r>
            <a:r>
              <a:rPr lang="en-US" dirty="0" smtClean="0">
                <a:solidFill>
                  <a:schemeClr val="bg1">
                    <a:lumMod val="65000"/>
                  </a:schemeClr>
                </a:solidFill>
                <a:latin typeface="+mn-lt"/>
              </a:rPr>
              <a:t>easy, but in 1919</a:t>
            </a:r>
            <a:r>
              <a:rPr lang="en-US" dirty="0">
                <a:solidFill>
                  <a:schemeClr val="bg1">
                    <a:lumMod val="65000"/>
                  </a:schemeClr>
                </a:solidFill>
                <a:latin typeface="+mn-lt"/>
              </a:rPr>
              <a:t>, Congress finally passed the 19</a:t>
            </a:r>
            <a:r>
              <a:rPr lang="en-US" baseline="30000" dirty="0">
                <a:solidFill>
                  <a:schemeClr val="bg1">
                    <a:lumMod val="65000"/>
                  </a:schemeClr>
                </a:solidFill>
                <a:latin typeface="+mn-lt"/>
              </a:rPr>
              <a:t>th</a:t>
            </a:r>
            <a:r>
              <a:rPr lang="en-US" dirty="0">
                <a:solidFill>
                  <a:schemeClr val="bg1">
                    <a:lumMod val="65000"/>
                  </a:schemeClr>
                </a:solidFill>
                <a:latin typeface="+mn-lt"/>
              </a:rPr>
              <a:t> Amendment.</a:t>
            </a:r>
          </a:p>
          <a:p>
            <a:pPr eaLnBrk="1" hangingPunct="1">
              <a:spcBef>
                <a:spcPct val="0"/>
              </a:spcBef>
              <a:buClrTx/>
              <a:buFontTx/>
              <a:buNone/>
            </a:pPr>
            <a:endParaRPr lang="en-US" dirty="0">
              <a:solidFill>
                <a:schemeClr val="bg1">
                  <a:lumMod val="65000"/>
                </a:schemeClr>
              </a:solidFill>
              <a:latin typeface="+mn-lt"/>
            </a:endParaRPr>
          </a:p>
          <a:p>
            <a:pPr eaLnBrk="1" hangingPunct="1">
              <a:spcBef>
                <a:spcPct val="0"/>
              </a:spcBef>
              <a:buClrTx/>
              <a:buFontTx/>
              <a:buNone/>
            </a:pPr>
            <a:endParaRPr lang="en-US" sz="1800" dirty="0">
              <a:solidFill>
                <a:schemeClr val="tx1"/>
              </a:solidFill>
            </a:endParaRPr>
          </a:p>
        </p:txBody>
      </p:sp>
      <p:pic>
        <p:nvPicPr>
          <p:cNvPr id="266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188421" cy="280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3374789" y="0"/>
            <a:ext cx="5001357" cy="2805810"/>
          </a:xfrm>
          <a:prstGeom prst="rect">
            <a:avLst/>
          </a:prstGeom>
        </p:spPr>
      </p:pic>
      <p:sp>
        <p:nvSpPr>
          <p:cNvPr id="6" name="Rectangle 5"/>
          <p:cNvSpPr/>
          <p:nvPr/>
        </p:nvSpPr>
        <p:spPr>
          <a:xfrm>
            <a:off x="0" y="4760044"/>
            <a:ext cx="12192000" cy="1605568"/>
          </a:xfrm>
          <a:prstGeom prst="rect">
            <a:avLst/>
          </a:prstGeom>
        </p:spPr>
        <p:txBody>
          <a:bodyPr wrap="square">
            <a:spAutoFit/>
          </a:bodyPr>
          <a:lstStyle/>
          <a:p>
            <a:pPr lvl="0">
              <a:lnSpc>
                <a:spcPct val="90000"/>
              </a:lnSpc>
              <a:spcBef>
                <a:spcPts val="1000"/>
              </a:spcBef>
            </a:pPr>
            <a:r>
              <a:rPr lang="en-US" sz="2800" b="1" u="sng" dirty="0" smtClean="0"/>
              <a:t>19</a:t>
            </a:r>
            <a:r>
              <a:rPr lang="en-US" sz="2800" b="1" u="sng" baseline="30000" dirty="0" smtClean="0"/>
              <a:t>th</a:t>
            </a:r>
            <a:r>
              <a:rPr lang="en-US" sz="2800" b="1" u="sng" dirty="0" smtClean="0"/>
              <a:t> Amendment </a:t>
            </a:r>
            <a:r>
              <a:rPr lang="en-US" sz="2800" b="1" dirty="0" smtClean="0"/>
              <a:t>- ratified in 1920 and </a:t>
            </a:r>
            <a:r>
              <a:rPr lang="en-US" sz="2800" b="1" dirty="0"/>
              <a:t>officially granted women the right to vote.</a:t>
            </a:r>
          </a:p>
          <a:p>
            <a:pPr>
              <a:lnSpc>
                <a:spcPct val="90000"/>
              </a:lnSpc>
              <a:spcBef>
                <a:spcPts val="1000"/>
              </a:spcBef>
            </a:pPr>
            <a:r>
              <a:rPr lang="en-US" sz="2400" dirty="0">
                <a:solidFill>
                  <a:schemeClr val="bg1">
                    <a:lumMod val="65000"/>
                  </a:schemeClr>
                </a:solidFill>
              </a:rPr>
              <a:t>Women’s right to vote proved to be a long and perilous fight that was won with sweat, blood and tears</a:t>
            </a:r>
            <a:r>
              <a:rPr lang="en-US" sz="2400" dirty="0" smtClean="0">
                <a:solidFill>
                  <a:schemeClr val="bg1">
                    <a:lumMod val="65000"/>
                  </a:schemeClr>
                </a:solidFill>
              </a:rPr>
              <a:t>.</a:t>
            </a:r>
            <a:r>
              <a:rPr lang="en-US" sz="2400" dirty="0">
                <a:solidFill>
                  <a:schemeClr val="bg1">
                    <a:lumMod val="65000"/>
                  </a:schemeClr>
                </a:solidFill>
              </a:rPr>
              <a:t> On August 26, 1920, the 19</a:t>
            </a:r>
            <a:r>
              <a:rPr lang="en-US" sz="2400" baseline="30000" dirty="0">
                <a:solidFill>
                  <a:schemeClr val="bg1">
                    <a:lumMod val="65000"/>
                  </a:schemeClr>
                </a:solidFill>
              </a:rPr>
              <a:t>th</a:t>
            </a:r>
            <a:r>
              <a:rPr lang="en-US" sz="2400" dirty="0">
                <a:solidFill>
                  <a:schemeClr val="bg1">
                    <a:lumMod val="65000"/>
                  </a:schemeClr>
                </a:solidFill>
              </a:rPr>
              <a:t> Amendment became law, and women could vote in the fall elections, including in the Presidential election. </a:t>
            </a:r>
          </a:p>
        </p:txBody>
      </p:sp>
      <p:pic>
        <p:nvPicPr>
          <p:cNvPr id="8" name="Picture 7"/>
          <p:cNvPicPr>
            <a:picLocks noChangeAspect="1"/>
          </p:cNvPicPr>
          <p:nvPr/>
        </p:nvPicPr>
        <p:blipFill>
          <a:blip r:embed="rId4"/>
          <a:stretch>
            <a:fillRect/>
          </a:stretch>
        </p:blipFill>
        <p:spPr>
          <a:xfrm>
            <a:off x="8649148" y="0"/>
            <a:ext cx="3542852" cy="2771927"/>
          </a:xfrm>
          <a:prstGeom prst="rect">
            <a:avLst/>
          </a:prstGeom>
        </p:spPr>
      </p:pic>
    </p:spTree>
    <p:extLst>
      <p:ext uri="{BB962C8B-B14F-4D97-AF65-F5344CB8AC3E}">
        <p14:creationId xmlns:p14="http://schemas.microsoft.com/office/powerpoint/2010/main" val="2324887010"/>
      </p:ext>
    </p:extLst>
  </p:cSld>
  <p:clrMapOvr>
    <a:masterClrMapping/>
  </p:clrMapOvr>
  <mc:AlternateContent xmlns:mc="http://schemas.openxmlformats.org/markup-compatibility/2006" xmlns:p14="http://schemas.microsoft.com/office/powerpoint/2010/main">
    <mc:Choice Requires="p14">
      <p:transition spd="slow" p14:dur="2000" advTm="6141"/>
    </mc:Choice>
    <mc:Fallback xmlns="">
      <p:transition spd="slow" advTm="6141"/>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74551"/>
          </a:xfrm>
        </p:spPr>
        <p:txBody>
          <a:bodyPr>
            <a:noAutofit/>
          </a:bodyPr>
          <a:lstStyle/>
          <a:p>
            <a:r>
              <a:rPr lang="en-US" sz="2400" dirty="0" smtClean="0">
                <a:solidFill>
                  <a:schemeClr val="bg1">
                    <a:lumMod val="65000"/>
                  </a:schemeClr>
                </a:solidFill>
                <a:latin typeface="+mn-lt"/>
              </a:rPr>
              <a:t/>
            </a:r>
            <a:br>
              <a:rPr lang="en-US" sz="2400" dirty="0" smtClean="0">
                <a:solidFill>
                  <a:schemeClr val="bg1">
                    <a:lumMod val="65000"/>
                  </a:schemeClr>
                </a:solidFill>
                <a:latin typeface="+mn-lt"/>
              </a:rPr>
            </a:br>
            <a:r>
              <a:rPr lang="en-US" sz="2400" dirty="0" smtClean="0">
                <a:solidFill>
                  <a:schemeClr val="bg1">
                    <a:lumMod val="65000"/>
                  </a:schemeClr>
                </a:solidFill>
                <a:latin typeface="+mn-lt"/>
              </a:rPr>
              <a:t>The 1920’s was a very liberating time in the US.</a:t>
            </a:r>
            <a:br>
              <a:rPr lang="en-US" sz="2400" dirty="0" smtClean="0">
                <a:solidFill>
                  <a:schemeClr val="bg1">
                    <a:lumMod val="65000"/>
                  </a:schemeClr>
                </a:solidFill>
                <a:latin typeface="+mn-lt"/>
              </a:rPr>
            </a:br>
            <a:r>
              <a:rPr lang="en-US" sz="2400" dirty="0" smtClean="0">
                <a:solidFill>
                  <a:schemeClr val="bg1">
                    <a:lumMod val="65000"/>
                  </a:schemeClr>
                </a:solidFill>
                <a:latin typeface="+mn-lt"/>
              </a:rPr>
              <a:t>They just got the right to vote and wanted even more equality. </a:t>
            </a:r>
            <a:r>
              <a:rPr lang="en-US" sz="3200" b="1" dirty="0" smtClean="0">
                <a:latin typeface="+mn-lt"/>
              </a:rPr>
              <a:t/>
            </a:r>
            <a:br>
              <a:rPr lang="en-US" sz="3200" b="1" dirty="0" smtClean="0">
                <a:latin typeface="+mn-lt"/>
              </a:rPr>
            </a:br>
            <a:endParaRPr lang="en-US" sz="3200" dirty="0">
              <a:latin typeface="+mn-lt"/>
            </a:endParaRPr>
          </a:p>
        </p:txBody>
      </p:sp>
      <p:sp>
        <p:nvSpPr>
          <p:cNvPr id="3" name="Content Placeholder 2"/>
          <p:cNvSpPr>
            <a:spLocks noGrp="1"/>
          </p:cNvSpPr>
          <p:nvPr>
            <p:ph idx="1"/>
          </p:nvPr>
        </p:nvSpPr>
        <p:spPr>
          <a:xfrm>
            <a:off x="0" y="774551"/>
            <a:ext cx="10515600" cy="4370229"/>
          </a:xfrm>
        </p:spPr>
        <p:txBody>
          <a:bodyPr/>
          <a:lstStyle/>
          <a:p>
            <a:pPr marL="457200" lvl="1" indent="0">
              <a:buNone/>
            </a:pPr>
            <a:r>
              <a:rPr lang="en-US" sz="2800" b="1" dirty="0"/>
              <a:t>Other changes for women in the 1920’s</a:t>
            </a:r>
            <a:r>
              <a:rPr lang="en-US" sz="2800" b="1" dirty="0" smtClean="0"/>
              <a:t>:</a:t>
            </a:r>
          </a:p>
          <a:p>
            <a:pPr marL="914400" lvl="1" indent="-457200">
              <a:buFont typeface="+mj-lt"/>
              <a:buAutoNum type="arabicPeriod"/>
            </a:pPr>
            <a:r>
              <a:rPr lang="en-US" sz="2800" b="1" dirty="0" smtClean="0"/>
              <a:t>Many </a:t>
            </a:r>
            <a:r>
              <a:rPr lang="en-US" sz="2800" b="1" dirty="0"/>
              <a:t>moved to cities </a:t>
            </a:r>
          </a:p>
          <a:p>
            <a:pPr marL="914400" lvl="1" indent="-457200">
              <a:buFont typeface="+mj-lt"/>
              <a:buAutoNum type="arabicPeriod"/>
            </a:pPr>
            <a:r>
              <a:rPr lang="en-US" sz="2800" b="1" dirty="0"/>
              <a:t>Went to college – </a:t>
            </a:r>
            <a:r>
              <a:rPr lang="en-US" sz="2800" dirty="0">
                <a:solidFill>
                  <a:schemeClr val="bg1">
                    <a:lumMod val="65000"/>
                  </a:schemeClr>
                </a:solidFill>
              </a:rPr>
              <a:t>nursing, teaching</a:t>
            </a:r>
          </a:p>
          <a:p>
            <a:pPr marL="914400" lvl="1" indent="-457200">
              <a:buFont typeface="+mj-lt"/>
              <a:buAutoNum type="arabicPeriod"/>
            </a:pPr>
            <a:r>
              <a:rPr lang="en-US" sz="2800" b="1" dirty="0"/>
              <a:t>Got jobs in offices, stores, factories (less stay-at-home-moms)</a:t>
            </a:r>
          </a:p>
          <a:p>
            <a:pPr marL="914400" lvl="1" indent="-457200">
              <a:buFont typeface="+mj-lt"/>
              <a:buAutoNum type="arabicPeriod"/>
            </a:pPr>
            <a:r>
              <a:rPr lang="en-US" sz="2800" b="1" dirty="0"/>
              <a:t>Began using birth control (birthrate declined during the 20’s)</a:t>
            </a:r>
          </a:p>
          <a:p>
            <a:pPr marL="914400" lvl="1" indent="-457200">
              <a:buFont typeface="+mj-lt"/>
              <a:buAutoNum type="arabicPeriod"/>
            </a:pPr>
            <a:r>
              <a:rPr lang="en-US" sz="2800" b="1" dirty="0" smtClean="0"/>
              <a:t>Enjoyed </a:t>
            </a:r>
            <a:r>
              <a:rPr lang="en-US" sz="2800" b="1" dirty="0"/>
              <a:t>city nightlife</a:t>
            </a:r>
          </a:p>
          <a:p>
            <a:endParaRPr lang="en-US" dirty="0"/>
          </a:p>
        </p:txBody>
      </p:sp>
      <p:pic>
        <p:nvPicPr>
          <p:cNvPr id="5" name="Picture 4"/>
          <p:cNvPicPr>
            <a:picLocks noChangeAspect="1"/>
          </p:cNvPicPr>
          <p:nvPr/>
        </p:nvPicPr>
        <p:blipFill>
          <a:blip r:embed="rId2"/>
          <a:stretch>
            <a:fillRect/>
          </a:stretch>
        </p:blipFill>
        <p:spPr>
          <a:xfrm>
            <a:off x="2906967" y="4085029"/>
            <a:ext cx="2496958" cy="2772971"/>
          </a:xfrm>
          <a:prstGeom prst="rect">
            <a:avLst/>
          </a:prstGeom>
        </p:spPr>
      </p:pic>
      <p:pic>
        <p:nvPicPr>
          <p:cNvPr id="7" name="Picture 6"/>
          <p:cNvPicPr>
            <a:picLocks noChangeAspect="1"/>
          </p:cNvPicPr>
          <p:nvPr/>
        </p:nvPicPr>
        <p:blipFill rotWithShape="1">
          <a:blip r:embed="rId3"/>
          <a:srcRect l="9765" t="-669" r="12602" b="-408"/>
          <a:stretch/>
        </p:blipFill>
        <p:spPr>
          <a:xfrm>
            <a:off x="0" y="4066391"/>
            <a:ext cx="2829261" cy="2821650"/>
          </a:xfrm>
          <a:prstGeom prst="rect">
            <a:avLst/>
          </a:prstGeom>
        </p:spPr>
      </p:pic>
      <p:pic>
        <p:nvPicPr>
          <p:cNvPr id="8" name="Picture 7"/>
          <p:cNvPicPr>
            <a:picLocks noChangeAspect="1"/>
          </p:cNvPicPr>
          <p:nvPr/>
        </p:nvPicPr>
        <p:blipFill>
          <a:blip r:embed="rId4"/>
          <a:stretch>
            <a:fillRect/>
          </a:stretch>
        </p:blipFill>
        <p:spPr>
          <a:xfrm>
            <a:off x="9251576" y="1"/>
            <a:ext cx="2940424" cy="2081424"/>
          </a:xfrm>
          <a:prstGeom prst="rect">
            <a:avLst/>
          </a:prstGeom>
        </p:spPr>
      </p:pic>
      <p:pic>
        <p:nvPicPr>
          <p:cNvPr id="9" name="Picture 8"/>
          <p:cNvPicPr>
            <a:picLocks noChangeAspect="1"/>
          </p:cNvPicPr>
          <p:nvPr/>
        </p:nvPicPr>
        <p:blipFill rotWithShape="1">
          <a:blip r:embed="rId5"/>
          <a:srcRect l="20363" t="3726" r="10911" b="4783"/>
          <a:stretch/>
        </p:blipFill>
        <p:spPr>
          <a:xfrm>
            <a:off x="9047181" y="3737598"/>
            <a:ext cx="3170284" cy="3120402"/>
          </a:xfrm>
          <a:prstGeom prst="rect">
            <a:avLst/>
          </a:prstGeom>
        </p:spPr>
      </p:pic>
      <p:pic>
        <p:nvPicPr>
          <p:cNvPr id="10" name="Picture 9"/>
          <p:cNvPicPr>
            <a:picLocks noChangeAspect="1"/>
          </p:cNvPicPr>
          <p:nvPr/>
        </p:nvPicPr>
        <p:blipFill>
          <a:blip r:embed="rId6"/>
          <a:stretch>
            <a:fillRect/>
          </a:stretch>
        </p:blipFill>
        <p:spPr>
          <a:xfrm>
            <a:off x="5500529" y="4085029"/>
            <a:ext cx="3317806" cy="2764838"/>
          </a:xfrm>
          <a:prstGeom prst="rect">
            <a:avLst/>
          </a:prstGeom>
        </p:spPr>
      </p:pic>
    </p:spTree>
    <p:extLst>
      <p:ext uri="{BB962C8B-B14F-4D97-AF65-F5344CB8AC3E}">
        <p14:creationId xmlns:p14="http://schemas.microsoft.com/office/powerpoint/2010/main" val="6728402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Wednesday, November 18, 2015</a:t>
            </a:r>
            <a:endParaRPr lang="en-US" dirty="0"/>
          </a:p>
        </p:txBody>
      </p:sp>
      <p:sp>
        <p:nvSpPr>
          <p:cNvPr id="3" name="Content Placeholder 2"/>
          <p:cNvSpPr>
            <a:spLocks noGrp="1"/>
          </p:cNvSpPr>
          <p:nvPr>
            <p:ph idx="1"/>
          </p:nvPr>
        </p:nvSpPr>
        <p:spPr/>
        <p:txBody>
          <a:bodyPr>
            <a:normAutofit/>
          </a:bodyPr>
          <a:lstStyle/>
          <a:p>
            <a:r>
              <a:rPr lang="en-US" sz="3200" dirty="0" smtClean="0"/>
              <a:t>Review for the quiz today.</a:t>
            </a:r>
            <a:endParaRPr lang="en-US" sz="3200" dirty="0"/>
          </a:p>
        </p:txBody>
      </p:sp>
    </p:spTree>
    <p:extLst>
      <p:ext uri="{BB962C8B-B14F-4D97-AF65-F5344CB8AC3E}">
        <p14:creationId xmlns:p14="http://schemas.microsoft.com/office/powerpoint/2010/main" val="2127545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 y="0"/>
            <a:ext cx="10515600" cy="817581"/>
          </a:xfrm>
        </p:spPr>
        <p:txBody>
          <a:bodyPr>
            <a:normAutofit/>
          </a:bodyPr>
          <a:lstStyle/>
          <a:p>
            <a:r>
              <a:rPr lang="en-US" sz="3200" b="1" dirty="0" smtClean="0">
                <a:latin typeface="+mn-lt"/>
              </a:rPr>
              <a:t>Other impacts of the automobile</a:t>
            </a:r>
            <a:endParaRPr lang="en-US" sz="3200" b="1" dirty="0">
              <a:latin typeface="+mn-lt"/>
            </a:endParaRPr>
          </a:p>
        </p:txBody>
      </p:sp>
      <p:sp>
        <p:nvSpPr>
          <p:cNvPr id="3" name="Content Placeholder 2"/>
          <p:cNvSpPr>
            <a:spLocks noGrp="1"/>
          </p:cNvSpPr>
          <p:nvPr>
            <p:ph idx="1"/>
          </p:nvPr>
        </p:nvSpPr>
        <p:spPr>
          <a:xfrm>
            <a:off x="0" y="670606"/>
            <a:ext cx="12192000" cy="6187393"/>
          </a:xfrm>
        </p:spPr>
        <p:txBody>
          <a:bodyPr>
            <a:normAutofit/>
          </a:bodyPr>
          <a:lstStyle/>
          <a:p>
            <a:pPr marL="514350" indent="-514350">
              <a:buFont typeface="+mj-lt"/>
              <a:buAutoNum type="arabicPeriod"/>
            </a:pPr>
            <a:r>
              <a:rPr lang="en-US" b="1" dirty="0" smtClean="0"/>
              <a:t>New </a:t>
            </a:r>
            <a:r>
              <a:rPr lang="en-US" b="1" dirty="0"/>
              <a:t>industries emerged: Gas stations, repair shops, motels</a:t>
            </a:r>
          </a:p>
          <a:p>
            <a:pPr marL="514350" indent="-514350">
              <a:buFont typeface="+mj-lt"/>
              <a:buAutoNum type="arabicPeriod"/>
            </a:pPr>
            <a:r>
              <a:rPr lang="en-US" b="1" dirty="0" smtClean="0"/>
              <a:t>Increased amount of paved roads</a:t>
            </a:r>
          </a:p>
          <a:p>
            <a:pPr marL="514350" indent="-514350">
              <a:buFont typeface="+mj-lt"/>
              <a:buAutoNum type="arabicPeriod"/>
            </a:pPr>
            <a:r>
              <a:rPr lang="en-US" b="1" dirty="0" smtClean="0"/>
              <a:t>Need </a:t>
            </a:r>
            <a:r>
              <a:rPr lang="en-US" b="1" dirty="0"/>
              <a:t>for oil/gasoline drastically increased.</a:t>
            </a:r>
          </a:p>
          <a:p>
            <a:pPr marL="514350" indent="-514350">
              <a:buFont typeface="+mj-lt"/>
              <a:buAutoNum type="arabicPeriod"/>
            </a:pPr>
            <a:r>
              <a:rPr lang="en-US" sz="2400" dirty="0" smtClean="0">
                <a:solidFill>
                  <a:schemeClr val="bg1">
                    <a:lumMod val="65000"/>
                  </a:schemeClr>
                </a:solidFill>
              </a:rPr>
              <a:t>Route 66 (road from Chicago to Los Angeles) was built</a:t>
            </a:r>
          </a:p>
          <a:p>
            <a:pPr marL="514350" indent="-514350">
              <a:buFont typeface="+mj-lt"/>
              <a:buAutoNum type="arabicPeriod"/>
            </a:pPr>
            <a:r>
              <a:rPr lang="en-US" sz="2400" dirty="0" smtClean="0">
                <a:solidFill>
                  <a:schemeClr val="bg1">
                    <a:lumMod val="65000"/>
                  </a:schemeClr>
                </a:solidFill>
              </a:rPr>
              <a:t>Garages or carports were built onto homes</a:t>
            </a:r>
          </a:p>
          <a:p>
            <a:pPr marL="514350" indent="-514350">
              <a:buFont typeface="+mj-lt"/>
              <a:buAutoNum type="arabicPeriod"/>
            </a:pPr>
            <a:r>
              <a:rPr lang="en-US" sz="2400" dirty="0" smtClean="0">
                <a:solidFill>
                  <a:schemeClr val="bg1">
                    <a:lumMod val="65000"/>
                  </a:schemeClr>
                </a:solidFill>
              </a:rPr>
              <a:t>Many </a:t>
            </a:r>
            <a:r>
              <a:rPr lang="en-US" sz="2400" dirty="0">
                <a:solidFill>
                  <a:schemeClr val="bg1">
                    <a:lumMod val="65000"/>
                  </a:schemeClr>
                </a:solidFill>
              </a:rPr>
              <a:t>cities relied on auto related industries:</a:t>
            </a:r>
          </a:p>
          <a:p>
            <a:pPr lvl="1"/>
            <a:r>
              <a:rPr lang="en-US" dirty="0">
                <a:solidFill>
                  <a:schemeClr val="bg1">
                    <a:lumMod val="65000"/>
                  </a:schemeClr>
                </a:solidFill>
              </a:rPr>
              <a:t>Traffic lights, road signs needed to be installed</a:t>
            </a:r>
          </a:p>
          <a:p>
            <a:pPr lvl="1"/>
            <a:r>
              <a:rPr lang="en-US" dirty="0" smtClean="0">
                <a:solidFill>
                  <a:schemeClr val="bg1">
                    <a:lumMod val="65000"/>
                  </a:schemeClr>
                </a:solidFill>
              </a:rPr>
              <a:t>Akron </a:t>
            </a:r>
            <a:r>
              <a:rPr lang="en-US" dirty="0">
                <a:solidFill>
                  <a:schemeClr val="bg1">
                    <a:lumMod val="65000"/>
                  </a:schemeClr>
                </a:solidFill>
              </a:rPr>
              <a:t>Oh – Goodyear &amp; Firestone tires</a:t>
            </a:r>
          </a:p>
          <a:p>
            <a:pPr lvl="1"/>
            <a:r>
              <a:rPr lang="en-US" dirty="0">
                <a:solidFill>
                  <a:schemeClr val="bg1">
                    <a:lumMod val="65000"/>
                  </a:schemeClr>
                </a:solidFill>
              </a:rPr>
              <a:t>Texas &amp; Oklahoma – oil production</a:t>
            </a:r>
          </a:p>
          <a:p>
            <a:pPr marL="514350" indent="-514350">
              <a:buFont typeface="+mj-lt"/>
              <a:buAutoNum type="arabicPeriod"/>
            </a:pPr>
            <a:r>
              <a:rPr lang="en-US" sz="2400" dirty="0">
                <a:solidFill>
                  <a:schemeClr val="bg1">
                    <a:lumMod val="65000"/>
                  </a:schemeClr>
                </a:solidFill>
              </a:rPr>
              <a:t>By the late 1920’s 80% of cars in the world were in the U.S.</a:t>
            </a:r>
          </a:p>
          <a:p>
            <a:endParaRPr lang="en-US"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24" t="1" r="3272" b="2479"/>
          <a:stretch/>
        </p:blipFill>
        <p:spPr bwMode="auto">
          <a:xfrm>
            <a:off x="7727618" y="1771446"/>
            <a:ext cx="4464382" cy="3166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60289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8455511" cy="666973"/>
          </a:xfrm>
        </p:spPr>
        <p:txBody>
          <a:bodyPr>
            <a:normAutofit/>
          </a:bodyPr>
          <a:lstStyle/>
          <a:p>
            <a:r>
              <a:rPr lang="en-US" sz="2800" b="1" dirty="0" smtClean="0">
                <a:latin typeface="+mn-lt"/>
              </a:rPr>
              <a:t>Some problems in education in the 1920’s</a:t>
            </a:r>
            <a:endParaRPr lang="en-US" sz="2800" b="1" dirty="0">
              <a:latin typeface="+mn-lt"/>
            </a:endParaRPr>
          </a:p>
        </p:txBody>
      </p:sp>
      <p:sp>
        <p:nvSpPr>
          <p:cNvPr id="3" name="Content Placeholder 2"/>
          <p:cNvSpPr>
            <a:spLocks noGrp="1"/>
          </p:cNvSpPr>
          <p:nvPr>
            <p:ph idx="1"/>
          </p:nvPr>
        </p:nvSpPr>
        <p:spPr>
          <a:xfrm>
            <a:off x="-1" y="580650"/>
            <a:ext cx="8823020" cy="1914862"/>
          </a:xfrm>
        </p:spPr>
        <p:txBody>
          <a:bodyPr>
            <a:normAutofit fontScale="92500" lnSpcReduction="10000"/>
          </a:bodyPr>
          <a:lstStyle/>
          <a:p>
            <a:pPr marL="514350" indent="-514350">
              <a:buFont typeface="+mj-lt"/>
              <a:buAutoNum type="arabicPeriod"/>
            </a:pPr>
            <a:r>
              <a:rPr lang="en-US" sz="3000" b="1" dirty="0" smtClean="0"/>
              <a:t>Due to increasing immigrant students, public </a:t>
            </a:r>
            <a:r>
              <a:rPr lang="en-US" sz="3000" b="1" dirty="0"/>
              <a:t>schools needed </a:t>
            </a:r>
            <a:r>
              <a:rPr lang="en-US" sz="3000" b="1" dirty="0" smtClean="0"/>
              <a:t>teachers and money</a:t>
            </a:r>
            <a:endParaRPr lang="en-US" sz="3000" b="1" dirty="0"/>
          </a:p>
          <a:p>
            <a:pPr lvl="1"/>
            <a:r>
              <a:rPr lang="en-US" sz="2600" dirty="0">
                <a:solidFill>
                  <a:schemeClr val="bg1">
                    <a:lumMod val="65000"/>
                  </a:schemeClr>
                </a:solidFill>
              </a:rPr>
              <a:t>Public school’s grew rapidly (1900-1920’s) due to millions of new immigrants. </a:t>
            </a:r>
          </a:p>
          <a:p>
            <a:pPr lvl="1"/>
            <a:r>
              <a:rPr lang="en-US" sz="2600" dirty="0">
                <a:solidFill>
                  <a:schemeClr val="bg1">
                    <a:lumMod val="65000"/>
                  </a:schemeClr>
                </a:solidFill>
              </a:rPr>
              <a:t>Many didn’t speak </a:t>
            </a:r>
            <a:r>
              <a:rPr lang="en-US" sz="2600" dirty="0" smtClean="0">
                <a:solidFill>
                  <a:schemeClr val="bg1">
                    <a:lumMod val="65000"/>
                  </a:schemeClr>
                </a:solidFill>
              </a:rPr>
              <a:t>English</a:t>
            </a:r>
            <a:endParaRPr lang="en-US" sz="2600" dirty="0">
              <a:solidFill>
                <a:schemeClr val="bg1">
                  <a:lumMod val="65000"/>
                </a:schemeClr>
              </a:solidFill>
            </a:endParaRPr>
          </a:p>
        </p:txBody>
      </p:sp>
      <p:pic>
        <p:nvPicPr>
          <p:cNvPr id="4" name="Picture 3"/>
          <p:cNvPicPr>
            <a:picLocks noChangeAspect="1"/>
          </p:cNvPicPr>
          <p:nvPr/>
        </p:nvPicPr>
        <p:blipFill rotWithShape="1">
          <a:blip r:embed="rId2"/>
          <a:srcRect l="-384" t="15224" r="-322" b="15317"/>
          <a:stretch/>
        </p:blipFill>
        <p:spPr>
          <a:xfrm>
            <a:off x="8573845" y="0"/>
            <a:ext cx="3618154" cy="2495512"/>
          </a:xfrm>
          <a:prstGeom prst="rect">
            <a:avLst/>
          </a:prstGeom>
        </p:spPr>
      </p:pic>
      <p:sp>
        <p:nvSpPr>
          <p:cNvPr id="6" name="Rectangle 5"/>
          <p:cNvSpPr/>
          <p:nvPr/>
        </p:nvSpPr>
        <p:spPr>
          <a:xfrm>
            <a:off x="-1" y="2495512"/>
            <a:ext cx="12191999" cy="1900007"/>
          </a:xfrm>
          <a:prstGeom prst="rect">
            <a:avLst/>
          </a:prstGeom>
        </p:spPr>
        <p:txBody>
          <a:bodyPr wrap="square">
            <a:spAutoFit/>
          </a:bodyPr>
          <a:lstStyle/>
          <a:p>
            <a:pPr lvl="0">
              <a:lnSpc>
                <a:spcPct val="90000"/>
              </a:lnSpc>
              <a:spcBef>
                <a:spcPts val="1000"/>
              </a:spcBef>
            </a:pPr>
            <a:r>
              <a:rPr lang="en-US" sz="2800" b="1" dirty="0" smtClean="0">
                <a:solidFill>
                  <a:prstClr val="black"/>
                </a:solidFill>
              </a:rPr>
              <a:t>2. Religious differences: Creation </a:t>
            </a:r>
            <a:r>
              <a:rPr lang="en-US" sz="2800" b="1" dirty="0" err="1" smtClean="0">
                <a:solidFill>
                  <a:prstClr val="black"/>
                </a:solidFill>
              </a:rPr>
              <a:t>vs</a:t>
            </a:r>
            <a:r>
              <a:rPr lang="en-US" sz="2800" b="1" dirty="0" smtClean="0">
                <a:solidFill>
                  <a:prstClr val="black"/>
                </a:solidFill>
              </a:rPr>
              <a:t> Evolution</a:t>
            </a:r>
          </a:p>
          <a:p>
            <a:pPr marL="914400" lvl="1" indent="-457200">
              <a:lnSpc>
                <a:spcPct val="90000"/>
              </a:lnSpc>
              <a:spcBef>
                <a:spcPts val="1000"/>
              </a:spcBef>
              <a:buFont typeface="Arial" panose="020B0604020202020204" pitchFamily="34" charset="0"/>
              <a:buChar char="•"/>
            </a:pPr>
            <a:r>
              <a:rPr lang="en-US" sz="2800" b="1" u="sng" dirty="0" smtClean="0">
                <a:solidFill>
                  <a:prstClr val="black"/>
                </a:solidFill>
              </a:rPr>
              <a:t>Scopes </a:t>
            </a:r>
            <a:r>
              <a:rPr lang="en-US" sz="2800" b="1" u="sng" dirty="0">
                <a:solidFill>
                  <a:prstClr val="black"/>
                </a:solidFill>
              </a:rPr>
              <a:t>Trial </a:t>
            </a:r>
            <a:r>
              <a:rPr lang="en-US" sz="2800" b="1" u="sng" dirty="0" smtClean="0">
                <a:solidFill>
                  <a:prstClr val="black"/>
                </a:solidFill>
              </a:rPr>
              <a:t>(</a:t>
            </a:r>
            <a:r>
              <a:rPr lang="en-US" sz="2800" b="1" u="sng" dirty="0" err="1" smtClean="0">
                <a:solidFill>
                  <a:prstClr val="black"/>
                </a:solidFill>
              </a:rPr>
              <a:t>Tenn</a:t>
            </a:r>
            <a:r>
              <a:rPr lang="en-US" sz="2800" b="1" u="sng" dirty="0" smtClean="0">
                <a:solidFill>
                  <a:prstClr val="black"/>
                </a:solidFill>
              </a:rPr>
              <a:t>, 1925) </a:t>
            </a:r>
            <a:r>
              <a:rPr lang="en-US" sz="2800" b="1" dirty="0" smtClean="0">
                <a:solidFill>
                  <a:prstClr val="black"/>
                </a:solidFill>
              </a:rPr>
              <a:t>– John </a:t>
            </a:r>
            <a:r>
              <a:rPr lang="en-US" sz="2800" b="1" dirty="0">
                <a:solidFill>
                  <a:prstClr val="black"/>
                </a:solidFill>
              </a:rPr>
              <a:t>Scopes was a </a:t>
            </a:r>
            <a:r>
              <a:rPr lang="en-US" sz="2800" b="1" dirty="0" smtClean="0">
                <a:solidFill>
                  <a:prstClr val="black"/>
                </a:solidFill>
              </a:rPr>
              <a:t>teacher, put on trial for teaching “theory </a:t>
            </a:r>
            <a:r>
              <a:rPr lang="en-US" sz="2800" b="1" dirty="0">
                <a:solidFill>
                  <a:prstClr val="black"/>
                </a:solidFill>
              </a:rPr>
              <a:t>of </a:t>
            </a:r>
            <a:r>
              <a:rPr lang="en-US" sz="2800" b="1" dirty="0" smtClean="0">
                <a:solidFill>
                  <a:prstClr val="black"/>
                </a:solidFill>
              </a:rPr>
              <a:t>evolution” </a:t>
            </a:r>
            <a:r>
              <a:rPr lang="en-US" sz="2800" dirty="0" smtClean="0">
                <a:solidFill>
                  <a:schemeClr val="bg1">
                    <a:lumMod val="65000"/>
                  </a:schemeClr>
                </a:solidFill>
              </a:rPr>
              <a:t>(violated </a:t>
            </a:r>
            <a:r>
              <a:rPr lang="en-US" sz="2800" dirty="0" err="1" smtClean="0">
                <a:solidFill>
                  <a:schemeClr val="bg1">
                    <a:lumMod val="65000"/>
                  </a:schemeClr>
                </a:solidFill>
              </a:rPr>
              <a:t>Tenn</a:t>
            </a:r>
            <a:r>
              <a:rPr lang="en-US" sz="2800" dirty="0" smtClean="0">
                <a:solidFill>
                  <a:schemeClr val="bg1">
                    <a:lumMod val="65000"/>
                  </a:schemeClr>
                </a:solidFill>
              </a:rPr>
              <a:t> laws, ended in 1967)</a:t>
            </a:r>
          </a:p>
          <a:p>
            <a:pPr marL="914400" lvl="1" indent="-457200">
              <a:lnSpc>
                <a:spcPct val="90000"/>
              </a:lnSpc>
              <a:spcBef>
                <a:spcPts val="1000"/>
              </a:spcBef>
              <a:buFont typeface="Arial" panose="020B0604020202020204" pitchFamily="34" charset="0"/>
              <a:buChar char="•"/>
            </a:pPr>
            <a:r>
              <a:rPr lang="en-US" sz="2800" dirty="0" smtClean="0">
                <a:solidFill>
                  <a:schemeClr val="bg1">
                    <a:lumMod val="65000"/>
                  </a:schemeClr>
                </a:solidFill>
              </a:rPr>
              <a:t>He </a:t>
            </a:r>
            <a:r>
              <a:rPr lang="en-US" sz="2800" dirty="0">
                <a:solidFill>
                  <a:schemeClr val="bg1">
                    <a:lumMod val="65000"/>
                  </a:schemeClr>
                </a:solidFill>
              </a:rPr>
              <a:t>was found guilty but it was later reversed and he was fined $</a:t>
            </a:r>
            <a:r>
              <a:rPr lang="en-US" sz="2800" dirty="0" smtClean="0">
                <a:solidFill>
                  <a:schemeClr val="bg1">
                    <a:lumMod val="65000"/>
                  </a:schemeClr>
                </a:solidFill>
              </a:rPr>
              <a:t>100</a:t>
            </a:r>
            <a:endParaRPr lang="en-US" sz="2800" dirty="0">
              <a:solidFill>
                <a:schemeClr val="bg1">
                  <a:lumMod val="65000"/>
                </a:schemeClr>
              </a:solidFill>
            </a:endParaRPr>
          </a:p>
        </p:txBody>
      </p:sp>
      <p:pic>
        <p:nvPicPr>
          <p:cNvPr id="7" name="Picture 6"/>
          <p:cNvPicPr>
            <a:picLocks noChangeAspect="1"/>
          </p:cNvPicPr>
          <p:nvPr/>
        </p:nvPicPr>
        <p:blipFill>
          <a:blip r:embed="rId3"/>
          <a:stretch>
            <a:fillRect/>
          </a:stretch>
        </p:blipFill>
        <p:spPr>
          <a:xfrm>
            <a:off x="828497" y="4395519"/>
            <a:ext cx="3325766" cy="2462481"/>
          </a:xfrm>
          <a:prstGeom prst="rect">
            <a:avLst/>
          </a:prstGeom>
        </p:spPr>
      </p:pic>
      <p:pic>
        <p:nvPicPr>
          <p:cNvPr id="8" name="Picture 7"/>
          <p:cNvPicPr>
            <a:picLocks noChangeAspect="1"/>
          </p:cNvPicPr>
          <p:nvPr/>
        </p:nvPicPr>
        <p:blipFill>
          <a:blip r:embed="rId4"/>
          <a:stretch>
            <a:fillRect/>
          </a:stretch>
        </p:blipFill>
        <p:spPr>
          <a:xfrm>
            <a:off x="4411509" y="4410374"/>
            <a:ext cx="2287328" cy="2447626"/>
          </a:xfrm>
          <a:prstGeom prst="rect">
            <a:avLst/>
          </a:prstGeom>
        </p:spPr>
      </p:pic>
      <p:sp>
        <p:nvSpPr>
          <p:cNvPr id="10" name="Rectangle 9"/>
          <p:cNvSpPr/>
          <p:nvPr/>
        </p:nvSpPr>
        <p:spPr>
          <a:xfrm>
            <a:off x="4982761" y="4324050"/>
            <a:ext cx="1395382" cy="369332"/>
          </a:xfrm>
          <a:prstGeom prst="rect">
            <a:avLst/>
          </a:prstGeom>
        </p:spPr>
        <p:txBody>
          <a:bodyPr wrap="none">
            <a:spAutoFit/>
          </a:bodyPr>
          <a:lstStyle/>
          <a:p>
            <a:pPr lvl="0"/>
            <a:r>
              <a:rPr lang="en-US" b="1" dirty="0" smtClean="0">
                <a:solidFill>
                  <a:prstClr val="black"/>
                </a:solidFill>
              </a:rPr>
              <a:t>John </a:t>
            </a:r>
            <a:r>
              <a:rPr lang="en-US" b="1" dirty="0">
                <a:solidFill>
                  <a:prstClr val="black"/>
                </a:solidFill>
              </a:rPr>
              <a:t>Scopes </a:t>
            </a:r>
          </a:p>
        </p:txBody>
      </p:sp>
    </p:spTree>
    <p:extLst>
      <p:ext uri="{BB962C8B-B14F-4D97-AF65-F5344CB8AC3E}">
        <p14:creationId xmlns:p14="http://schemas.microsoft.com/office/powerpoint/2010/main" val="26967836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Friday</a:t>
            </a:r>
            <a:r>
              <a:rPr lang="en-US" smtClean="0"/>
              <a:t>, November 20, 2015</a:t>
            </a:r>
            <a:endParaRPr lang="en-US" dirty="0"/>
          </a:p>
        </p:txBody>
      </p:sp>
      <p:sp>
        <p:nvSpPr>
          <p:cNvPr id="3" name="Content Placeholder 2"/>
          <p:cNvSpPr>
            <a:spLocks noGrp="1"/>
          </p:cNvSpPr>
          <p:nvPr>
            <p:ph idx="1"/>
          </p:nvPr>
        </p:nvSpPr>
        <p:spPr/>
        <p:txBody>
          <a:bodyPr>
            <a:normAutofit/>
          </a:bodyPr>
          <a:lstStyle/>
          <a:p>
            <a:r>
              <a:rPr lang="en-US" sz="3600" dirty="0" smtClean="0"/>
              <a:t>List 2 </a:t>
            </a:r>
            <a:r>
              <a:rPr lang="en-US" sz="3600" dirty="0"/>
              <a:t>activities that people did during the 1920s and </a:t>
            </a:r>
            <a:r>
              <a:rPr lang="en-US" sz="3600" dirty="0" smtClean="0"/>
              <a:t>1 change </a:t>
            </a:r>
            <a:r>
              <a:rPr lang="en-US" sz="3600" dirty="0"/>
              <a:t>to the mass media. </a:t>
            </a:r>
          </a:p>
        </p:txBody>
      </p:sp>
    </p:spTree>
    <p:extLst>
      <p:ext uri="{BB962C8B-B14F-4D97-AF65-F5344CB8AC3E}">
        <p14:creationId xmlns:p14="http://schemas.microsoft.com/office/powerpoint/2010/main" val="36663597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563" y="106942"/>
            <a:ext cx="10515600" cy="1325563"/>
          </a:xfrm>
        </p:spPr>
        <p:txBody>
          <a:bodyPr>
            <a:normAutofit/>
          </a:bodyPr>
          <a:lstStyle/>
          <a:p>
            <a:r>
              <a:rPr lang="en-US" b="1" dirty="0" smtClean="0">
                <a:solidFill>
                  <a:schemeClr val="bg1">
                    <a:lumMod val="65000"/>
                  </a:schemeClr>
                </a:solidFill>
                <a:latin typeface="+mn-lt"/>
              </a:rPr>
              <a:t>Changes for African Americans in the 1920’s</a:t>
            </a:r>
            <a:endParaRPr lang="en-US" b="1" dirty="0">
              <a:solidFill>
                <a:schemeClr val="bg1">
                  <a:lumMod val="65000"/>
                </a:schemeClr>
              </a:solidFill>
              <a:latin typeface="+mn-lt"/>
            </a:endParaRPr>
          </a:p>
        </p:txBody>
      </p:sp>
      <p:pic>
        <p:nvPicPr>
          <p:cNvPr id="5" name="Picture 4"/>
          <p:cNvPicPr>
            <a:picLocks noChangeAspect="1"/>
          </p:cNvPicPr>
          <p:nvPr/>
        </p:nvPicPr>
        <p:blipFill>
          <a:blip r:embed="rId2"/>
          <a:stretch>
            <a:fillRect/>
          </a:stretch>
        </p:blipFill>
        <p:spPr>
          <a:xfrm>
            <a:off x="1982767" y="1196508"/>
            <a:ext cx="7059217" cy="5661492"/>
          </a:xfrm>
          <a:prstGeom prst="rect">
            <a:avLst/>
          </a:prstGeom>
        </p:spPr>
      </p:pic>
    </p:spTree>
    <p:extLst>
      <p:ext uri="{BB962C8B-B14F-4D97-AF65-F5344CB8AC3E}">
        <p14:creationId xmlns:p14="http://schemas.microsoft.com/office/powerpoint/2010/main" val="15388275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endParaRPr lang="en-US" dirty="0"/>
          </a:p>
        </p:txBody>
      </p:sp>
      <p:sp>
        <p:nvSpPr>
          <p:cNvPr id="3" name="Content Placeholder 2"/>
          <p:cNvSpPr>
            <a:spLocks noGrp="1"/>
          </p:cNvSpPr>
          <p:nvPr>
            <p:ph idx="1"/>
          </p:nvPr>
        </p:nvSpPr>
        <p:spPr>
          <a:xfrm>
            <a:off x="0" y="-1"/>
            <a:ext cx="12192000" cy="4733365"/>
          </a:xfrm>
        </p:spPr>
        <p:txBody>
          <a:bodyPr>
            <a:normAutofit/>
          </a:bodyPr>
          <a:lstStyle/>
          <a:p>
            <a:pPr marL="0" indent="0">
              <a:buNone/>
            </a:pPr>
            <a:r>
              <a:rPr lang="en-US" b="1" u="sng" dirty="0" smtClean="0"/>
              <a:t>First Great Migration (1900-1940) - </a:t>
            </a:r>
            <a:r>
              <a:rPr lang="en-US" sz="2800" b="1" dirty="0" smtClean="0"/>
              <a:t>6 </a:t>
            </a:r>
            <a:r>
              <a:rPr lang="en-US" sz="2800" b="1" dirty="0"/>
              <a:t>million African Americans </a:t>
            </a:r>
            <a:r>
              <a:rPr lang="en-US" sz="2800" b="1" dirty="0" smtClean="0"/>
              <a:t>moved from rural South to the </a:t>
            </a:r>
            <a:r>
              <a:rPr lang="en-US" sz="2800" b="1" dirty="0"/>
              <a:t>urban </a:t>
            </a:r>
            <a:r>
              <a:rPr lang="en-US" sz="2800" b="1" dirty="0" smtClean="0"/>
              <a:t>Northeast and Midwest </a:t>
            </a:r>
          </a:p>
          <a:p>
            <a:pPr lvl="1"/>
            <a:r>
              <a:rPr lang="en-US" sz="2800" b="1" dirty="0" smtClean="0"/>
              <a:t>They left the South because of:</a:t>
            </a:r>
          </a:p>
          <a:p>
            <a:pPr marL="1428750" lvl="2" indent="-514350">
              <a:buFont typeface="+mj-lt"/>
              <a:buAutoNum type="arabicPeriod"/>
            </a:pPr>
            <a:r>
              <a:rPr lang="en-US" sz="2800" b="1" dirty="0"/>
              <a:t>L</a:t>
            </a:r>
            <a:r>
              <a:rPr lang="en-US" sz="2800" b="1" dirty="0" smtClean="0"/>
              <a:t>ack of jobs/housing</a:t>
            </a:r>
          </a:p>
          <a:p>
            <a:pPr marL="1428750" lvl="2" indent="-514350">
              <a:buFont typeface="+mj-lt"/>
              <a:buAutoNum type="arabicPeriod"/>
            </a:pPr>
            <a:r>
              <a:rPr lang="en-US" sz="2800" b="1" dirty="0"/>
              <a:t>U</a:t>
            </a:r>
            <a:r>
              <a:rPr lang="en-US" sz="2800" b="1" dirty="0" smtClean="0"/>
              <a:t>nfair segregation laws.</a:t>
            </a:r>
          </a:p>
          <a:p>
            <a:pPr marL="1428750" lvl="2" indent="-514350">
              <a:buFont typeface="+mj-lt"/>
              <a:buAutoNum type="arabicPeriod"/>
            </a:pPr>
            <a:r>
              <a:rPr lang="en-US" sz="2800" b="1" dirty="0" smtClean="0"/>
              <a:t>Hope for a factory job in the north.</a:t>
            </a:r>
          </a:p>
          <a:p>
            <a:pPr lvl="1"/>
            <a:endParaRPr lang="en-US" dirty="0" smtClean="0"/>
          </a:p>
          <a:p>
            <a:pPr lvl="1"/>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6838999" y="1947134"/>
            <a:ext cx="5353001" cy="4910866"/>
          </a:xfrm>
          <a:prstGeom prst="rect">
            <a:avLst/>
          </a:prstGeom>
        </p:spPr>
      </p:pic>
      <p:sp>
        <p:nvSpPr>
          <p:cNvPr id="5" name="Oval 4"/>
          <p:cNvSpPr/>
          <p:nvPr/>
        </p:nvSpPr>
        <p:spPr>
          <a:xfrm>
            <a:off x="8390965" y="6271708"/>
            <a:ext cx="279699" cy="25818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390965" y="5164017"/>
            <a:ext cx="292633" cy="268247"/>
          </a:xfrm>
          <a:prstGeom prst="rect">
            <a:avLst/>
          </a:prstGeom>
        </p:spPr>
      </p:pic>
      <p:pic>
        <p:nvPicPr>
          <p:cNvPr id="7" name="Picture 6"/>
          <p:cNvPicPr>
            <a:picLocks noChangeAspect="1"/>
          </p:cNvPicPr>
          <p:nvPr/>
        </p:nvPicPr>
        <p:blipFill>
          <a:blip r:embed="rId3"/>
          <a:stretch>
            <a:fillRect/>
          </a:stretch>
        </p:blipFill>
        <p:spPr>
          <a:xfrm>
            <a:off x="8331415" y="4763294"/>
            <a:ext cx="292633" cy="268247"/>
          </a:xfrm>
          <a:prstGeom prst="rect">
            <a:avLst/>
          </a:prstGeom>
        </p:spPr>
      </p:pic>
      <p:pic>
        <p:nvPicPr>
          <p:cNvPr id="8" name="Picture 7"/>
          <p:cNvPicPr>
            <a:picLocks noChangeAspect="1"/>
          </p:cNvPicPr>
          <p:nvPr/>
        </p:nvPicPr>
        <p:blipFill>
          <a:blip r:embed="rId3"/>
          <a:stretch>
            <a:fillRect/>
          </a:stretch>
        </p:blipFill>
        <p:spPr>
          <a:xfrm>
            <a:off x="9222866" y="5164017"/>
            <a:ext cx="292633" cy="268247"/>
          </a:xfrm>
          <a:prstGeom prst="rect">
            <a:avLst/>
          </a:prstGeom>
        </p:spPr>
      </p:pic>
      <p:pic>
        <p:nvPicPr>
          <p:cNvPr id="9" name="Picture 8"/>
          <p:cNvPicPr>
            <a:picLocks noChangeAspect="1"/>
          </p:cNvPicPr>
          <p:nvPr/>
        </p:nvPicPr>
        <p:blipFill>
          <a:blip r:embed="rId3"/>
          <a:stretch>
            <a:fillRect/>
          </a:stretch>
        </p:blipFill>
        <p:spPr>
          <a:xfrm>
            <a:off x="9762134" y="5098490"/>
            <a:ext cx="292633" cy="268247"/>
          </a:xfrm>
          <a:prstGeom prst="rect">
            <a:avLst/>
          </a:prstGeom>
        </p:spPr>
      </p:pic>
      <p:pic>
        <p:nvPicPr>
          <p:cNvPr id="10" name="Picture 9"/>
          <p:cNvPicPr>
            <a:picLocks noChangeAspect="1"/>
          </p:cNvPicPr>
          <p:nvPr/>
        </p:nvPicPr>
        <p:blipFill>
          <a:blip r:embed="rId3"/>
          <a:stretch>
            <a:fillRect/>
          </a:stretch>
        </p:blipFill>
        <p:spPr>
          <a:xfrm>
            <a:off x="10707433" y="5366737"/>
            <a:ext cx="292633" cy="268247"/>
          </a:xfrm>
          <a:prstGeom prst="rect">
            <a:avLst/>
          </a:prstGeom>
        </p:spPr>
      </p:pic>
      <p:cxnSp>
        <p:nvCxnSpPr>
          <p:cNvPr id="12" name="Straight Arrow Connector 11"/>
          <p:cNvCxnSpPr/>
          <p:nvPr/>
        </p:nvCxnSpPr>
        <p:spPr>
          <a:xfrm flipH="1" flipV="1">
            <a:off x="7382603" y="3825389"/>
            <a:ext cx="811881" cy="1393113"/>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8297588" y="3853929"/>
            <a:ext cx="93377" cy="879435"/>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683598" y="2861711"/>
            <a:ext cx="133328" cy="1871653"/>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985641" y="3579468"/>
            <a:ext cx="728574" cy="1396465"/>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8985641" y="2522875"/>
            <a:ext cx="864004" cy="2508666"/>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9411602" y="2826259"/>
            <a:ext cx="843983" cy="2272231"/>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018360" y="3000057"/>
            <a:ext cx="689081" cy="2031484"/>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0537607" y="3637823"/>
            <a:ext cx="1163540" cy="1594793"/>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0537607" y="3302598"/>
            <a:ext cx="879688" cy="1871039"/>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0537607" y="3000057"/>
            <a:ext cx="1197772" cy="2173580"/>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10561546" y="2690549"/>
            <a:ext cx="1525311" cy="2473468"/>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a:srcRect l="2099" t="21172"/>
          <a:stretch/>
        </p:blipFill>
        <p:spPr>
          <a:xfrm>
            <a:off x="79285" y="2690549"/>
            <a:ext cx="6477247" cy="4248605"/>
          </a:xfrm>
          <a:prstGeom prst="rect">
            <a:avLst/>
          </a:prstGeom>
        </p:spPr>
      </p:pic>
      <p:pic>
        <p:nvPicPr>
          <p:cNvPr id="13" name="Picture 12"/>
          <p:cNvPicPr>
            <a:picLocks noChangeAspect="1"/>
          </p:cNvPicPr>
          <p:nvPr/>
        </p:nvPicPr>
        <p:blipFill rotWithShape="1">
          <a:blip r:embed="rId5"/>
          <a:srcRect l="1800" t="2388" r="18274" b="81247"/>
          <a:stretch/>
        </p:blipFill>
        <p:spPr>
          <a:xfrm>
            <a:off x="25970" y="2690549"/>
            <a:ext cx="4453667" cy="742278"/>
          </a:xfrm>
          <a:prstGeom prst="rect">
            <a:avLst/>
          </a:prstGeom>
        </p:spPr>
      </p:pic>
    </p:spTree>
    <p:extLst>
      <p:ext uri="{BB962C8B-B14F-4D97-AF65-F5344CB8AC3E}">
        <p14:creationId xmlns:p14="http://schemas.microsoft.com/office/powerpoint/2010/main" val="34832800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3146612"/>
          </a:xfrm>
        </p:spPr>
        <p:txBody>
          <a:bodyPr>
            <a:normAutofit/>
          </a:bodyPr>
          <a:lstStyle/>
          <a:p>
            <a:r>
              <a:rPr lang="en-US" u="sng" dirty="0" smtClean="0">
                <a:solidFill>
                  <a:schemeClr val="tx1">
                    <a:lumMod val="50000"/>
                    <a:lumOff val="50000"/>
                  </a:schemeClr>
                </a:solidFill>
              </a:rPr>
              <a:t>Harlem</a:t>
            </a:r>
            <a:r>
              <a:rPr lang="en-US" dirty="0">
                <a:solidFill>
                  <a:schemeClr val="tx1">
                    <a:lumMod val="50000"/>
                    <a:lumOff val="50000"/>
                  </a:schemeClr>
                </a:solidFill>
              </a:rPr>
              <a:t> </a:t>
            </a:r>
            <a:r>
              <a:rPr lang="en-US" dirty="0" smtClean="0">
                <a:solidFill>
                  <a:schemeClr val="tx1">
                    <a:lumMod val="50000"/>
                    <a:lumOff val="50000"/>
                  </a:schemeClr>
                </a:solidFill>
              </a:rPr>
              <a:t>– a </a:t>
            </a:r>
            <a:r>
              <a:rPr lang="en-US" sz="2800" dirty="0" smtClean="0">
                <a:solidFill>
                  <a:schemeClr val="tx1">
                    <a:lumMod val="50000"/>
                    <a:lumOff val="50000"/>
                  </a:schemeClr>
                </a:solidFill>
              </a:rPr>
              <a:t>large </a:t>
            </a:r>
            <a:r>
              <a:rPr lang="en-US" sz="2800" dirty="0">
                <a:solidFill>
                  <a:schemeClr val="tx1">
                    <a:lumMod val="50000"/>
                    <a:lumOff val="50000"/>
                  </a:schemeClr>
                </a:solidFill>
              </a:rPr>
              <a:t>neighborhood </a:t>
            </a:r>
            <a:r>
              <a:rPr lang="en-US" sz="2800" dirty="0" smtClean="0">
                <a:solidFill>
                  <a:schemeClr val="tx1">
                    <a:lumMod val="50000"/>
                    <a:lumOff val="50000"/>
                  </a:schemeClr>
                </a:solidFill>
              </a:rPr>
              <a:t>in Manhattan </a:t>
            </a:r>
            <a:r>
              <a:rPr lang="en-US" dirty="0">
                <a:solidFill>
                  <a:schemeClr val="tx1">
                    <a:lumMod val="50000"/>
                    <a:lumOff val="50000"/>
                  </a:schemeClr>
                </a:solidFill>
              </a:rPr>
              <a:t>(</a:t>
            </a:r>
            <a:r>
              <a:rPr lang="en-US" sz="2800" dirty="0" smtClean="0">
                <a:solidFill>
                  <a:schemeClr val="tx1">
                    <a:lumMod val="50000"/>
                    <a:lumOff val="50000"/>
                  </a:schemeClr>
                </a:solidFill>
              </a:rPr>
              <a:t>north of Central Park).</a:t>
            </a:r>
            <a:r>
              <a:rPr lang="en-US" dirty="0">
                <a:solidFill>
                  <a:schemeClr val="tx1">
                    <a:lumMod val="50000"/>
                    <a:lumOff val="50000"/>
                  </a:schemeClr>
                </a:solidFill>
              </a:rPr>
              <a:t> </a:t>
            </a:r>
            <a:r>
              <a:rPr lang="en-US" dirty="0" smtClean="0">
                <a:solidFill>
                  <a:schemeClr val="tx1">
                    <a:lumMod val="50000"/>
                    <a:lumOff val="50000"/>
                  </a:schemeClr>
                </a:solidFill>
              </a:rPr>
              <a:t>Many </a:t>
            </a:r>
            <a:r>
              <a:rPr lang="en-US" sz="2800" dirty="0" smtClean="0">
                <a:solidFill>
                  <a:schemeClr val="tx1">
                    <a:lumMod val="50000"/>
                    <a:lumOff val="50000"/>
                  </a:schemeClr>
                </a:solidFill>
              </a:rPr>
              <a:t>African-Americans moved here during the</a:t>
            </a:r>
            <a:r>
              <a:rPr lang="en-US" sz="2800" dirty="0">
                <a:solidFill>
                  <a:schemeClr val="tx1">
                    <a:lumMod val="50000"/>
                    <a:lumOff val="50000"/>
                  </a:schemeClr>
                </a:solidFill>
              </a:rPr>
              <a:t> Great Migration.</a:t>
            </a:r>
            <a:endParaRPr lang="en-US" sz="2800" dirty="0" smtClean="0">
              <a:solidFill>
                <a:schemeClr val="tx1">
                  <a:lumMod val="50000"/>
                  <a:lumOff val="50000"/>
                </a:schemeClr>
              </a:solidFill>
            </a:endParaRPr>
          </a:p>
          <a:p>
            <a:r>
              <a:rPr lang="en-US" b="1" u="sng" dirty="0" smtClean="0"/>
              <a:t>Harlem Renaissance – </a:t>
            </a:r>
            <a:r>
              <a:rPr lang="en-US" sz="2800" b="1" dirty="0" smtClean="0"/>
              <a:t>a </a:t>
            </a:r>
            <a:r>
              <a:rPr lang="en-US" sz="2800" b="1" dirty="0"/>
              <a:t>cultural movement in 1920s </a:t>
            </a:r>
            <a:r>
              <a:rPr lang="en-US" sz="2800" b="1" dirty="0" smtClean="0"/>
              <a:t>when African American music, art</a:t>
            </a:r>
            <a:r>
              <a:rPr lang="en-US" sz="2800" b="1" dirty="0"/>
              <a:t>, literature, </a:t>
            </a:r>
            <a:r>
              <a:rPr lang="en-US" sz="2800" b="1" dirty="0" smtClean="0"/>
              <a:t>became very popular.</a:t>
            </a:r>
            <a:r>
              <a:rPr lang="en-US" b="1" dirty="0"/>
              <a:t> </a:t>
            </a:r>
            <a:r>
              <a:rPr lang="en-US" sz="2800" dirty="0" smtClean="0">
                <a:solidFill>
                  <a:schemeClr val="bg1">
                    <a:lumMod val="65000"/>
                  </a:schemeClr>
                </a:solidFill>
              </a:rPr>
              <a:t>It originated </a:t>
            </a:r>
            <a:r>
              <a:rPr lang="en-US" sz="2800" dirty="0">
                <a:solidFill>
                  <a:schemeClr val="bg1">
                    <a:lumMod val="65000"/>
                  </a:schemeClr>
                </a:solidFill>
              </a:rPr>
              <a:t>in </a:t>
            </a:r>
            <a:r>
              <a:rPr lang="en-US" sz="2800" dirty="0" smtClean="0">
                <a:solidFill>
                  <a:schemeClr val="bg1">
                    <a:lumMod val="65000"/>
                  </a:schemeClr>
                </a:solidFill>
              </a:rPr>
              <a:t>NYC’s Harlem district.</a:t>
            </a:r>
            <a:endParaRPr lang="en-US" sz="2800" dirty="0">
              <a:solidFill>
                <a:schemeClr val="bg1">
                  <a:lumMod val="65000"/>
                </a:schemeClr>
              </a:solidFill>
            </a:endParaRPr>
          </a:p>
        </p:txBody>
      </p:sp>
      <p:pic>
        <p:nvPicPr>
          <p:cNvPr id="4" name="Picture 3"/>
          <p:cNvPicPr>
            <a:picLocks noChangeAspect="1"/>
          </p:cNvPicPr>
          <p:nvPr/>
        </p:nvPicPr>
        <p:blipFill>
          <a:blip r:embed="rId2"/>
          <a:stretch>
            <a:fillRect/>
          </a:stretch>
        </p:blipFill>
        <p:spPr>
          <a:xfrm>
            <a:off x="4554400" y="1850315"/>
            <a:ext cx="7637600" cy="5039958"/>
          </a:xfrm>
          <a:prstGeom prst="rect">
            <a:avLst/>
          </a:prstGeom>
        </p:spPr>
      </p:pic>
      <p:sp>
        <p:nvSpPr>
          <p:cNvPr id="5" name="Oval 4"/>
          <p:cNvSpPr/>
          <p:nvPr/>
        </p:nvSpPr>
        <p:spPr>
          <a:xfrm>
            <a:off x="10671586" y="2285999"/>
            <a:ext cx="1333947" cy="13016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12688" y="1818043"/>
            <a:ext cx="3631537" cy="2178922"/>
          </a:xfrm>
          <a:prstGeom prst="rect">
            <a:avLst/>
          </a:prstGeom>
        </p:spPr>
      </p:pic>
      <p:pic>
        <p:nvPicPr>
          <p:cNvPr id="6" name="Picture 5"/>
          <p:cNvPicPr>
            <a:picLocks noChangeAspect="1"/>
          </p:cNvPicPr>
          <p:nvPr/>
        </p:nvPicPr>
        <p:blipFill>
          <a:blip r:embed="rId4"/>
          <a:stretch>
            <a:fillRect/>
          </a:stretch>
        </p:blipFill>
        <p:spPr>
          <a:xfrm>
            <a:off x="0" y="4055632"/>
            <a:ext cx="3744225" cy="2807009"/>
          </a:xfrm>
          <a:prstGeom prst="rect">
            <a:avLst/>
          </a:prstGeom>
        </p:spPr>
      </p:pic>
    </p:spTree>
    <p:extLst>
      <p:ext uri="{BB962C8B-B14F-4D97-AF65-F5344CB8AC3E}">
        <p14:creationId xmlns:p14="http://schemas.microsoft.com/office/powerpoint/2010/main" val="36781747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69" y="0"/>
            <a:ext cx="10515600" cy="1177447"/>
          </a:xfrm>
        </p:spPr>
        <p:txBody>
          <a:bodyPr>
            <a:normAutofit/>
          </a:bodyPr>
          <a:lstStyle/>
          <a:p>
            <a:r>
              <a:rPr lang="en-US" b="1" dirty="0" smtClean="0">
                <a:solidFill>
                  <a:schemeClr val="bg1">
                    <a:lumMod val="75000"/>
                  </a:schemeClr>
                </a:solidFill>
              </a:rPr>
              <a:t>Nightclubs in Harlem</a:t>
            </a:r>
            <a:endParaRPr lang="en-US" b="1" dirty="0">
              <a:solidFill>
                <a:schemeClr val="bg1">
                  <a:lumMod val="75000"/>
                </a:schemeClr>
              </a:solidFill>
            </a:endParaRPr>
          </a:p>
        </p:txBody>
      </p:sp>
      <p:sp>
        <p:nvSpPr>
          <p:cNvPr id="3" name="Content Placeholder 2"/>
          <p:cNvSpPr>
            <a:spLocks noGrp="1"/>
          </p:cNvSpPr>
          <p:nvPr>
            <p:ph idx="1"/>
          </p:nvPr>
        </p:nvSpPr>
        <p:spPr>
          <a:xfrm>
            <a:off x="0" y="1133856"/>
            <a:ext cx="12037512" cy="5043107"/>
          </a:xfrm>
        </p:spPr>
        <p:txBody>
          <a:bodyPr>
            <a:normAutofit/>
          </a:bodyPr>
          <a:lstStyle/>
          <a:p>
            <a:r>
              <a:rPr lang="en-US" b="1" u="sng" dirty="0"/>
              <a:t>Cotton </a:t>
            </a:r>
            <a:r>
              <a:rPr lang="en-US" b="1" u="sng" dirty="0" smtClean="0"/>
              <a:t>Club &amp; Apollo Theater –</a:t>
            </a:r>
            <a:r>
              <a:rPr lang="en-US" b="1" dirty="0" smtClean="0"/>
              <a:t> two famous </a:t>
            </a:r>
            <a:r>
              <a:rPr lang="en-US" sz="2800" b="1" dirty="0" smtClean="0"/>
              <a:t>Harlem nightclubs </a:t>
            </a:r>
            <a:r>
              <a:rPr lang="en-US" sz="2800" dirty="0">
                <a:solidFill>
                  <a:schemeClr val="tx1">
                    <a:lumMod val="50000"/>
                    <a:lumOff val="50000"/>
                  </a:schemeClr>
                </a:solidFill>
              </a:rPr>
              <a:t>that featured the best African American entertainers</a:t>
            </a:r>
            <a:r>
              <a:rPr lang="en-US" sz="2800" b="1" dirty="0">
                <a:solidFill>
                  <a:schemeClr val="tx1">
                    <a:lumMod val="50000"/>
                    <a:lumOff val="50000"/>
                  </a:schemeClr>
                </a:solidFill>
              </a:rPr>
              <a:t>. </a:t>
            </a:r>
            <a:r>
              <a:rPr lang="en-US" sz="2800" dirty="0">
                <a:solidFill>
                  <a:schemeClr val="tx1">
                    <a:lumMod val="50000"/>
                    <a:lumOff val="50000"/>
                  </a:schemeClr>
                </a:solidFill>
              </a:rPr>
              <a:t> </a:t>
            </a:r>
            <a:r>
              <a:rPr lang="en-US" sz="2800" dirty="0" smtClean="0">
                <a:solidFill>
                  <a:schemeClr val="tx1">
                    <a:lumMod val="50000"/>
                    <a:lumOff val="50000"/>
                  </a:schemeClr>
                </a:solidFill>
              </a:rPr>
              <a:t>(Du</a:t>
            </a:r>
            <a:r>
              <a:rPr lang="en-US" sz="2800" dirty="0" smtClean="0">
                <a:solidFill>
                  <a:schemeClr val="bg1">
                    <a:lumMod val="65000"/>
                  </a:schemeClr>
                </a:solidFill>
              </a:rPr>
              <a:t>ke Ellington, Louis Armstrong, Count Basie).</a:t>
            </a:r>
            <a:endParaRPr lang="en-US" sz="2800" dirty="0">
              <a:solidFill>
                <a:schemeClr val="bg1">
                  <a:lumMod val="65000"/>
                </a:schemeClr>
              </a:solidFill>
            </a:endParaRPr>
          </a:p>
        </p:txBody>
      </p:sp>
      <p:pic>
        <p:nvPicPr>
          <p:cNvPr id="4" name="Picture 3"/>
          <p:cNvPicPr>
            <a:picLocks noChangeAspect="1"/>
          </p:cNvPicPr>
          <p:nvPr/>
        </p:nvPicPr>
        <p:blipFill>
          <a:blip r:embed="rId2"/>
          <a:stretch>
            <a:fillRect/>
          </a:stretch>
        </p:blipFill>
        <p:spPr>
          <a:xfrm>
            <a:off x="5120640" y="3043741"/>
            <a:ext cx="5085678" cy="3814259"/>
          </a:xfrm>
          <a:prstGeom prst="rect">
            <a:avLst/>
          </a:prstGeom>
        </p:spPr>
      </p:pic>
      <p:pic>
        <p:nvPicPr>
          <p:cNvPr id="5" name="Picture 4"/>
          <p:cNvPicPr>
            <a:picLocks noChangeAspect="1"/>
          </p:cNvPicPr>
          <p:nvPr/>
        </p:nvPicPr>
        <p:blipFill>
          <a:blip r:embed="rId3"/>
          <a:stretch>
            <a:fillRect/>
          </a:stretch>
        </p:blipFill>
        <p:spPr>
          <a:xfrm>
            <a:off x="909917" y="3019425"/>
            <a:ext cx="3810000" cy="3838575"/>
          </a:xfrm>
          <a:prstGeom prst="rect">
            <a:avLst/>
          </a:prstGeom>
        </p:spPr>
      </p:pic>
    </p:spTree>
    <p:extLst>
      <p:ext uri="{BB962C8B-B14F-4D97-AF65-F5344CB8AC3E}">
        <p14:creationId xmlns:p14="http://schemas.microsoft.com/office/powerpoint/2010/main" val="14872760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normAutofit/>
          </a:bodyPr>
          <a:lstStyle/>
          <a:p>
            <a:r>
              <a:rPr lang="en-US" sz="3200" b="1" dirty="0" smtClean="0">
                <a:latin typeface="+mn-lt"/>
              </a:rPr>
              <a:t>Influential African-Americans during Harlem Renaissance </a:t>
            </a:r>
            <a:endParaRPr lang="en-US" sz="3200" b="1" dirty="0">
              <a:latin typeface="+mn-lt"/>
            </a:endParaRPr>
          </a:p>
        </p:txBody>
      </p:sp>
      <p:sp>
        <p:nvSpPr>
          <p:cNvPr id="3" name="Content Placeholder 2"/>
          <p:cNvSpPr>
            <a:spLocks noGrp="1"/>
          </p:cNvSpPr>
          <p:nvPr>
            <p:ph idx="1"/>
          </p:nvPr>
        </p:nvSpPr>
        <p:spPr>
          <a:xfrm>
            <a:off x="0" y="2121628"/>
            <a:ext cx="10002892" cy="4736371"/>
          </a:xfrm>
        </p:spPr>
        <p:txBody>
          <a:bodyPr>
            <a:normAutofit/>
          </a:bodyPr>
          <a:lstStyle/>
          <a:p>
            <a:r>
              <a:rPr lang="en-US" b="1" u="sng" dirty="0"/>
              <a:t>Langston </a:t>
            </a:r>
            <a:r>
              <a:rPr lang="en-US" b="1" u="sng" dirty="0" smtClean="0"/>
              <a:t>Hughes </a:t>
            </a:r>
            <a:r>
              <a:rPr lang="en-US" b="1" dirty="0" smtClean="0"/>
              <a:t>– poet/writer, civil rights activist</a:t>
            </a:r>
          </a:p>
          <a:p>
            <a:pPr marL="0" indent="0">
              <a:buNone/>
            </a:pPr>
            <a:endParaRPr lang="en-US" b="1" dirty="0"/>
          </a:p>
          <a:p>
            <a:endParaRPr lang="en-US" b="1" dirty="0" smtClean="0"/>
          </a:p>
          <a:p>
            <a:r>
              <a:rPr lang="en-US" b="1" u="sng" dirty="0" smtClean="0"/>
              <a:t>W.E.B. DuBois </a:t>
            </a:r>
            <a:r>
              <a:rPr lang="en-US" b="1" dirty="0" smtClean="0"/>
              <a:t>- </a:t>
            </a:r>
            <a:r>
              <a:rPr lang="en-US" b="1" dirty="0"/>
              <a:t>Co-founded the </a:t>
            </a:r>
            <a:r>
              <a:rPr lang="en-US" b="1" dirty="0" smtClean="0"/>
              <a:t>NAACP, civil </a:t>
            </a:r>
            <a:r>
              <a:rPr lang="en-US" b="1" dirty="0"/>
              <a:t>rights activist</a:t>
            </a:r>
          </a:p>
          <a:p>
            <a:r>
              <a:rPr lang="en-US" dirty="0" smtClean="0">
                <a:solidFill>
                  <a:schemeClr val="bg1">
                    <a:lumMod val="65000"/>
                  </a:schemeClr>
                </a:solidFill>
              </a:rPr>
              <a:t>William </a:t>
            </a:r>
            <a:r>
              <a:rPr lang="en-US" dirty="0">
                <a:solidFill>
                  <a:schemeClr val="bg1">
                    <a:lumMod val="65000"/>
                  </a:schemeClr>
                </a:solidFill>
              </a:rPr>
              <a:t>Edward </a:t>
            </a:r>
            <a:r>
              <a:rPr lang="en-US" dirty="0" err="1" smtClean="0">
                <a:solidFill>
                  <a:schemeClr val="bg1">
                    <a:lumMod val="65000"/>
                  </a:schemeClr>
                </a:solidFill>
              </a:rPr>
              <a:t>Burghardt</a:t>
            </a:r>
            <a:endParaRPr lang="en-US" dirty="0" smtClean="0">
              <a:solidFill>
                <a:schemeClr val="bg1">
                  <a:lumMod val="65000"/>
                </a:schemeClr>
              </a:solidFill>
            </a:endParaRPr>
          </a:p>
          <a:p>
            <a:r>
              <a:rPr lang="en-US" dirty="0" smtClean="0">
                <a:solidFill>
                  <a:schemeClr val="bg1">
                    <a:lumMod val="65000"/>
                  </a:schemeClr>
                </a:solidFill>
              </a:rPr>
              <a:t>Supporter </a:t>
            </a:r>
            <a:r>
              <a:rPr lang="en-US" dirty="0">
                <a:solidFill>
                  <a:schemeClr val="bg1">
                    <a:lumMod val="65000"/>
                  </a:schemeClr>
                </a:solidFill>
              </a:rPr>
              <a:t>of the Harlem Renaissance</a:t>
            </a:r>
          </a:p>
          <a:p>
            <a:r>
              <a:rPr lang="en-US" dirty="0">
                <a:solidFill>
                  <a:schemeClr val="bg1">
                    <a:lumMod val="65000"/>
                  </a:schemeClr>
                </a:solidFill>
              </a:rPr>
              <a:t>Graduated from Harvard</a:t>
            </a:r>
          </a:p>
          <a:p>
            <a:r>
              <a:rPr lang="en-US" dirty="0">
                <a:solidFill>
                  <a:schemeClr val="bg1">
                    <a:lumMod val="65000"/>
                  </a:schemeClr>
                </a:solidFill>
              </a:rPr>
              <a:t>1</a:t>
            </a:r>
            <a:r>
              <a:rPr lang="en-US" baseline="30000" dirty="0">
                <a:solidFill>
                  <a:schemeClr val="bg1">
                    <a:lumMod val="65000"/>
                  </a:schemeClr>
                </a:solidFill>
              </a:rPr>
              <a:t>st</a:t>
            </a:r>
            <a:r>
              <a:rPr lang="en-US" dirty="0">
                <a:solidFill>
                  <a:schemeClr val="bg1">
                    <a:lumMod val="65000"/>
                  </a:schemeClr>
                </a:solidFill>
              </a:rPr>
              <a:t> African-American to earn a doctorate</a:t>
            </a:r>
          </a:p>
          <a:p>
            <a:endParaRPr lang="en-US" b="1" dirty="0" smtClean="0"/>
          </a:p>
          <a:p>
            <a:endParaRPr lang="en-US" dirty="0"/>
          </a:p>
          <a:p>
            <a:endParaRPr lang="en-US" dirty="0" smtClean="0"/>
          </a:p>
          <a:p>
            <a:endParaRPr lang="en-US" dirty="0"/>
          </a:p>
        </p:txBody>
      </p:sp>
      <p:pic>
        <p:nvPicPr>
          <p:cNvPr id="4" name="Picture 3"/>
          <p:cNvPicPr>
            <a:picLocks noChangeAspect="1"/>
          </p:cNvPicPr>
          <p:nvPr/>
        </p:nvPicPr>
        <p:blipFill rotWithShape="1">
          <a:blip r:embed="rId2"/>
          <a:srcRect l="20710" t="17467" r="16134" b="21570"/>
          <a:stretch/>
        </p:blipFill>
        <p:spPr>
          <a:xfrm>
            <a:off x="10274118" y="300580"/>
            <a:ext cx="1917881" cy="2743200"/>
          </a:xfrm>
          <a:prstGeom prst="rect">
            <a:avLst/>
          </a:prstGeom>
        </p:spPr>
      </p:pic>
      <p:pic>
        <p:nvPicPr>
          <p:cNvPr id="5" name="Picture 4"/>
          <p:cNvPicPr>
            <a:picLocks noChangeAspect="1"/>
          </p:cNvPicPr>
          <p:nvPr/>
        </p:nvPicPr>
        <p:blipFill rotWithShape="1">
          <a:blip r:embed="rId3"/>
          <a:srcRect l="22587" r="10424" b="22213"/>
          <a:stretch/>
        </p:blipFill>
        <p:spPr>
          <a:xfrm>
            <a:off x="10002892" y="3539266"/>
            <a:ext cx="2189107" cy="3318734"/>
          </a:xfrm>
          <a:prstGeom prst="rect">
            <a:avLst/>
          </a:prstGeom>
        </p:spPr>
      </p:pic>
    </p:spTree>
    <p:extLst>
      <p:ext uri="{BB962C8B-B14F-4D97-AF65-F5344CB8AC3E}">
        <p14:creationId xmlns:p14="http://schemas.microsoft.com/office/powerpoint/2010/main" val="6104848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11353800" cy="6176963"/>
          </a:xfrm>
        </p:spPr>
        <p:txBody>
          <a:bodyPr/>
          <a:lstStyle/>
          <a:p>
            <a:r>
              <a:rPr lang="en-US" b="1" u="sng" dirty="0" smtClean="0"/>
              <a:t>NAACP </a:t>
            </a:r>
            <a:r>
              <a:rPr lang="en-US" b="1" u="sng" dirty="0"/>
              <a:t>– (Nat’l </a:t>
            </a:r>
            <a:r>
              <a:rPr lang="en-US" b="1" u="sng" dirty="0" err="1"/>
              <a:t>Assoc</a:t>
            </a:r>
            <a:r>
              <a:rPr lang="en-US" b="1" u="sng" dirty="0"/>
              <a:t> for the Advancement of Colored People</a:t>
            </a:r>
            <a:r>
              <a:rPr lang="en-US" b="1" u="sng" dirty="0" smtClean="0"/>
              <a:t>) 1909:</a:t>
            </a:r>
          </a:p>
          <a:p>
            <a:pPr lvl="1"/>
            <a:r>
              <a:rPr lang="en-US" sz="2800" b="1" dirty="0" smtClean="0"/>
              <a:t>An organization that fought for civil rights of African Americans.</a:t>
            </a:r>
          </a:p>
          <a:p>
            <a:pPr lvl="1"/>
            <a:r>
              <a:rPr lang="en-US" sz="2800" b="1" dirty="0" smtClean="0"/>
              <a:t>They fought against, racism, discrimination, and segregation.</a:t>
            </a:r>
          </a:p>
          <a:p>
            <a:pPr lvl="1"/>
            <a:r>
              <a:rPr lang="en-US" sz="2800" dirty="0" smtClean="0">
                <a:solidFill>
                  <a:schemeClr val="bg1">
                    <a:lumMod val="65000"/>
                  </a:schemeClr>
                </a:solidFill>
              </a:rPr>
              <a:t>They are still functioning today </a:t>
            </a:r>
            <a:r>
              <a:rPr lang="en-US" sz="2800" dirty="0">
                <a:solidFill>
                  <a:schemeClr val="bg1">
                    <a:lumMod val="65000"/>
                  </a:schemeClr>
                </a:solidFill>
              </a:rPr>
              <a:t>helping to create equality for all.</a:t>
            </a:r>
          </a:p>
          <a:p>
            <a:pPr lvl="1"/>
            <a:endParaRPr lang="en-US" dirty="0"/>
          </a:p>
        </p:txBody>
      </p:sp>
      <p:pic>
        <p:nvPicPr>
          <p:cNvPr id="6" name="Picture 5"/>
          <p:cNvPicPr>
            <a:picLocks noChangeAspect="1"/>
          </p:cNvPicPr>
          <p:nvPr/>
        </p:nvPicPr>
        <p:blipFill>
          <a:blip r:embed="rId2"/>
          <a:stretch>
            <a:fillRect/>
          </a:stretch>
        </p:blipFill>
        <p:spPr>
          <a:xfrm>
            <a:off x="1335744" y="2438412"/>
            <a:ext cx="8300624" cy="4419588"/>
          </a:xfrm>
          <a:prstGeom prst="rect">
            <a:avLst/>
          </a:prstGeom>
        </p:spPr>
      </p:pic>
    </p:spTree>
    <p:extLst>
      <p:ext uri="{BB962C8B-B14F-4D97-AF65-F5344CB8AC3E}">
        <p14:creationId xmlns:p14="http://schemas.microsoft.com/office/powerpoint/2010/main" val="33764884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nSpc>
                <a:spcPct val="100000"/>
              </a:lnSpc>
              <a:spcBef>
                <a:spcPts val="0"/>
              </a:spcBef>
              <a:buNone/>
            </a:pPr>
            <a:r>
              <a:rPr lang="en-US" sz="1100" dirty="0"/>
              <a:t>NYC 1920’s 	</a:t>
            </a:r>
            <a:r>
              <a:rPr lang="en-US" sz="1100" dirty="0" smtClean="0"/>
              <a:t>	</a:t>
            </a:r>
            <a:r>
              <a:rPr lang="en-US" sz="1100" dirty="0" smtClean="0">
                <a:hlinkClick r:id="rId2"/>
              </a:rPr>
              <a:t>https</a:t>
            </a:r>
            <a:r>
              <a:rPr lang="en-US" sz="1100" dirty="0">
                <a:hlinkClick r:id="rId2"/>
              </a:rPr>
              <a:t>://www.youtube.com/watch?v=lkqz3lpUBp0</a:t>
            </a:r>
            <a:r>
              <a:rPr lang="en-US" sz="1100" dirty="0"/>
              <a:t> </a:t>
            </a:r>
            <a:endParaRPr lang="en-US" sz="1100" dirty="0" smtClean="0"/>
          </a:p>
          <a:p>
            <a:pPr marL="0" indent="0">
              <a:lnSpc>
                <a:spcPct val="100000"/>
              </a:lnSpc>
              <a:spcBef>
                <a:spcPts val="0"/>
              </a:spcBef>
              <a:buNone/>
            </a:pPr>
            <a:r>
              <a:rPr lang="en-US" sz="1100" dirty="0" smtClean="0"/>
              <a:t>Flappers</a:t>
            </a:r>
            <a:r>
              <a:rPr lang="en-US" sz="1100" dirty="0"/>
              <a:t>		</a:t>
            </a:r>
            <a:r>
              <a:rPr lang="en-US" sz="1100" dirty="0">
                <a:hlinkClick r:id="rId3"/>
              </a:rPr>
              <a:t>https://www.youtube.com/watch?v=3svvCj4yhYc</a:t>
            </a:r>
            <a:r>
              <a:rPr lang="en-US" sz="1100" dirty="0"/>
              <a:t> </a:t>
            </a:r>
          </a:p>
          <a:p>
            <a:pPr marL="0" indent="0">
              <a:lnSpc>
                <a:spcPct val="100000"/>
              </a:lnSpc>
              <a:spcBef>
                <a:spcPts val="0"/>
              </a:spcBef>
              <a:buNone/>
            </a:pPr>
            <a:r>
              <a:rPr lang="en-US" sz="1100" dirty="0"/>
              <a:t>Charleston dance 	</a:t>
            </a:r>
            <a:r>
              <a:rPr lang="en-US" sz="1100" dirty="0">
                <a:hlinkClick r:id="rId4"/>
              </a:rPr>
              <a:t>https://www.youtube.com/watch?v=pUpAcPAipDA</a:t>
            </a:r>
            <a:r>
              <a:rPr lang="en-US" sz="1100" dirty="0"/>
              <a:t> </a:t>
            </a:r>
          </a:p>
          <a:p>
            <a:pPr marL="0" lvl="0" indent="0">
              <a:lnSpc>
                <a:spcPct val="100000"/>
              </a:lnSpc>
              <a:spcBef>
                <a:spcPts val="0"/>
              </a:spcBef>
              <a:buNone/>
            </a:pPr>
            <a:r>
              <a:rPr lang="en-US" sz="1100" dirty="0">
                <a:solidFill>
                  <a:prstClr val="black"/>
                </a:solidFill>
              </a:rPr>
              <a:t>Babe Ruth	</a:t>
            </a:r>
            <a:r>
              <a:rPr lang="en-US" sz="1100" dirty="0" smtClean="0">
                <a:solidFill>
                  <a:prstClr val="black"/>
                </a:solidFill>
              </a:rPr>
              <a:t>	</a:t>
            </a:r>
            <a:r>
              <a:rPr lang="en-US" sz="1100" dirty="0" smtClean="0">
                <a:solidFill>
                  <a:prstClr val="black"/>
                </a:solidFill>
                <a:hlinkClick r:id="rId5"/>
              </a:rPr>
              <a:t>https</a:t>
            </a:r>
            <a:r>
              <a:rPr lang="en-US" sz="1100" dirty="0">
                <a:solidFill>
                  <a:prstClr val="black"/>
                </a:solidFill>
                <a:hlinkClick r:id="rId5"/>
              </a:rPr>
              <a:t>://www.youtube.com/watch?v=HkEX0eb2eBo</a:t>
            </a:r>
            <a:endParaRPr lang="en-US" sz="1100" dirty="0">
              <a:solidFill>
                <a:prstClr val="black"/>
              </a:solidFill>
            </a:endParaRPr>
          </a:p>
          <a:p>
            <a:pPr marL="0" lvl="0" indent="0">
              <a:lnSpc>
                <a:spcPct val="100000"/>
              </a:lnSpc>
              <a:spcBef>
                <a:spcPts val="0"/>
              </a:spcBef>
              <a:buNone/>
            </a:pPr>
            <a:r>
              <a:rPr lang="en-US" sz="1100" dirty="0">
                <a:solidFill>
                  <a:prstClr val="black"/>
                </a:solidFill>
              </a:rPr>
              <a:t>Babe Ruth	</a:t>
            </a:r>
            <a:r>
              <a:rPr lang="en-US" sz="1100" dirty="0" smtClean="0">
                <a:solidFill>
                  <a:prstClr val="black"/>
                </a:solidFill>
              </a:rPr>
              <a:t>	</a:t>
            </a:r>
            <a:r>
              <a:rPr lang="en-US" sz="1100" dirty="0" smtClean="0">
                <a:solidFill>
                  <a:prstClr val="black"/>
                </a:solidFill>
                <a:hlinkClick r:id="rId6"/>
              </a:rPr>
              <a:t>https</a:t>
            </a:r>
            <a:r>
              <a:rPr lang="en-US" sz="1100" dirty="0">
                <a:solidFill>
                  <a:prstClr val="black"/>
                </a:solidFill>
                <a:hlinkClick r:id="rId6"/>
              </a:rPr>
              <a:t>://www.youtube.com/watch?v=MOt0Tmwc2Rk</a:t>
            </a:r>
            <a:endParaRPr lang="en-US" sz="1100" dirty="0">
              <a:solidFill>
                <a:prstClr val="black"/>
              </a:solidFill>
            </a:endParaRPr>
          </a:p>
          <a:p>
            <a:pPr marL="0" lvl="0" indent="0">
              <a:lnSpc>
                <a:spcPct val="100000"/>
              </a:lnSpc>
              <a:spcBef>
                <a:spcPts val="0"/>
              </a:spcBef>
              <a:buNone/>
            </a:pPr>
            <a:r>
              <a:rPr lang="en-US" sz="1100" dirty="0">
                <a:solidFill>
                  <a:prstClr val="black"/>
                </a:solidFill>
              </a:rPr>
              <a:t>Jack Dempsey   </a:t>
            </a:r>
            <a:r>
              <a:rPr lang="en-US" sz="1100" dirty="0" smtClean="0">
                <a:solidFill>
                  <a:prstClr val="black"/>
                </a:solidFill>
              </a:rPr>
              <a:t>	</a:t>
            </a:r>
            <a:r>
              <a:rPr lang="en-US" sz="1100" dirty="0">
                <a:solidFill>
                  <a:prstClr val="black"/>
                </a:solidFill>
              </a:rPr>
              <a:t>	</a:t>
            </a:r>
            <a:r>
              <a:rPr lang="en-US" sz="1100" dirty="0">
                <a:solidFill>
                  <a:prstClr val="black"/>
                </a:solidFill>
                <a:hlinkClick r:id="rId7"/>
              </a:rPr>
              <a:t>https://www.youtube.com/watch?v=ENiJs6_2P2A</a:t>
            </a:r>
            <a:endParaRPr lang="en-US" sz="1100" dirty="0">
              <a:solidFill>
                <a:prstClr val="black"/>
              </a:solidFill>
            </a:endParaRPr>
          </a:p>
          <a:p>
            <a:pPr marL="0" lvl="0" indent="0">
              <a:lnSpc>
                <a:spcPct val="100000"/>
              </a:lnSpc>
              <a:spcBef>
                <a:spcPts val="0"/>
              </a:spcBef>
              <a:buNone/>
            </a:pPr>
            <a:r>
              <a:rPr lang="en-US" sz="1100" dirty="0">
                <a:solidFill>
                  <a:prstClr val="black"/>
                </a:solidFill>
              </a:rPr>
              <a:t>Red Grange	</a:t>
            </a:r>
            <a:r>
              <a:rPr lang="en-US" sz="1100" dirty="0" smtClean="0">
                <a:solidFill>
                  <a:prstClr val="black"/>
                </a:solidFill>
              </a:rPr>
              <a:t>	</a:t>
            </a:r>
            <a:r>
              <a:rPr lang="en-US" sz="1100" dirty="0" smtClean="0">
                <a:solidFill>
                  <a:prstClr val="black"/>
                </a:solidFill>
                <a:hlinkClick r:id="rId8"/>
              </a:rPr>
              <a:t>https</a:t>
            </a:r>
            <a:r>
              <a:rPr lang="en-US" sz="1100" dirty="0">
                <a:solidFill>
                  <a:prstClr val="black"/>
                </a:solidFill>
                <a:hlinkClick r:id="rId8"/>
              </a:rPr>
              <a:t>://www.youtube.com/watch?v=hjUb1B3vDCs</a:t>
            </a:r>
            <a:endParaRPr lang="en-US" sz="1100" dirty="0">
              <a:solidFill>
                <a:prstClr val="black"/>
              </a:solidFill>
            </a:endParaRPr>
          </a:p>
          <a:p>
            <a:pPr marL="0" lvl="0" indent="0">
              <a:lnSpc>
                <a:spcPct val="100000"/>
              </a:lnSpc>
              <a:spcBef>
                <a:spcPts val="0"/>
              </a:spcBef>
              <a:buNone/>
            </a:pPr>
            <a:r>
              <a:rPr lang="en-US" sz="1100" dirty="0">
                <a:solidFill>
                  <a:prstClr val="black"/>
                </a:solidFill>
              </a:rPr>
              <a:t>Flagpole sitting	</a:t>
            </a:r>
            <a:r>
              <a:rPr lang="en-US" sz="1100" dirty="0" smtClean="0">
                <a:solidFill>
                  <a:prstClr val="black"/>
                </a:solidFill>
              </a:rPr>
              <a:t>	</a:t>
            </a:r>
            <a:r>
              <a:rPr lang="en-US" sz="1100" dirty="0" smtClean="0">
                <a:solidFill>
                  <a:prstClr val="black"/>
                </a:solidFill>
                <a:hlinkClick r:id="rId9"/>
              </a:rPr>
              <a:t>https</a:t>
            </a:r>
            <a:r>
              <a:rPr lang="en-US" sz="1100" dirty="0">
                <a:solidFill>
                  <a:prstClr val="black"/>
                </a:solidFill>
                <a:hlinkClick r:id="rId9"/>
              </a:rPr>
              <a:t>://</a:t>
            </a:r>
            <a:r>
              <a:rPr lang="en-US" sz="1100" dirty="0" smtClean="0">
                <a:solidFill>
                  <a:prstClr val="black"/>
                </a:solidFill>
                <a:hlinkClick r:id="rId9"/>
              </a:rPr>
              <a:t>www.youtube.com/watch?v=CWHxKgfk2zI</a:t>
            </a:r>
            <a:endParaRPr lang="en-US" sz="1100" dirty="0" smtClean="0">
              <a:solidFill>
                <a:prstClr val="black"/>
              </a:solidFill>
            </a:endParaRPr>
          </a:p>
          <a:p>
            <a:pPr marL="0" lvl="0" indent="0">
              <a:lnSpc>
                <a:spcPct val="100000"/>
              </a:lnSpc>
              <a:spcBef>
                <a:spcPts val="0"/>
              </a:spcBef>
              <a:buNone/>
            </a:pPr>
            <a:endParaRPr lang="en-US" sz="1100" dirty="0">
              <a:solidFill>
                <a:prstClr val="black"/>
              </a:solidFill>
            </a:endParaRPr>
          </a:p>
          <a:p>
            <a:pPr marL="0" lvl="0" indent="0">
              <a:lnSpc>
                <a:spcPct val="100000"/>
              </a:lnSpc>
              <a:spcBef>
                <a:spcPts val="0"/>
              </a:spcBef>
              <a:buNone/>
            </a:pPr>
            <a:r>
              <a:rPr lang="en-US" sz="1100" dirty="0">
                <a:solidFill>
                  <a:prstClr val="white">
                    <a:lumMod val="65000"/>
                  </a:prstClr>
                </a:solidFill>
              </a:rPr>
              <a:t>Charlie </a:t>
            </a:r>
            <a:r>
              <a:rPr lang="en-US" sz="1100" dirty="0" smtClean="0">
                <a:solidFill>
                  <a:prstClr val="white">
                    <a:lumMod val="65000"/>
                  </a:prstClr>
                </a:solidFill>
              </a:rPr>
              <a:t>Chaplin	</a:t>
            </a:r>
            <a:r>
              <a:rPr lang="en-US" sz="1100" dirty="0">
                <a:solidFill>
                  <a:prstClr val="black"/>
                </a:solidFill>
              </a:rPr>
              <a:t>	</a:t>
            </a:r>
            <a:r>
              <a:rPr lang="en-US" sz="1100" dirty="0">
                <a:solidFill>
                  <a:prstClr val="black"/>
                </a:solidFill>
                <a:hlinkClick r:id="rId10"/>
              </a:rPr>
              <a:t>https://www.youtube.com/watch?v=79i84xYelZI</a:t>
            </a:r>
            <a:endParaRPr lang="en-US" sz="1100" dirty="0">
              <a:solidFill>
                <a:prstClr val="black"/>
              </a:solidFill>
            </a:endParaRPr>
          </a:p>
          <a:p>
            <a:pPr marL="0" lvl="0" indent="0">
              <a:lnSpc>
                <a:spcPct val="100000"/>
              </a:lnSpc>
              <a:spcBef>
                <a:spcPts val="0"/>
              </a:spcBef>
              <a:buNone/>
            </a:pPr>
            <a:r>
              <a:rPr lang="en-US" sz="1100" dirty="0">
                <a:solidFill>
                  <a:prstClr val="white">
                    <a:lumMod val="65000"/>
                  </a:prstClr>
                </a:solidFill>
              </a:rPr>
              <a:t>Greta Garbo</a:t>
            </a:r>
            <a:r>
              <a:rPr lang="en-US" sz="1100" dirty="0">
                <a:solidFill>
                  <a:prstClr val="black"/>
                </a:solidFill>
              </a:rPr>
              <a:t>	</a:t>
            </a:r>
            <a:r>
              <a:rPr lang="en-US" sz="1100" dirty="0" smtClean="0">
                <a:solidFill>
                  <a:prstClr val="black"/>
                </a:solidFill>
              </a:rPr>
              <a:t>	</a:t>
            </a:r>
            <a:r>
              <a:rPr lang="en-US" sz="1100" dirty="0" smtClean="0">
                <a:solidFill>
                  <a:prstClr val="black"/>
                </a:solidFill>
                <a:hlinkClick r:id="rId11"/>
              </a:rPr>
              <a:t>https</a:t>
            </a:r>
            <a:r>
              <a:rPr lang="en-US" sz="1100" dirty="0">
                <a:solidFill>
                  <a:prstClr val="black"/>
                </a:solidFill>
                <a:hlinkClick r:id="rId11"/>
              </a:rPr>
              <a:t>://www.youtube.com/watch?v=tojjWQvlPN8</a:t>
            </a:r>
            <a:endParaRPr lang="en-US" sz="1100" dirty="0">
              <a:solidFill>
                <a:prstClr val="black"/>
              </a:solidFill>
            </a:endParaRPr>
          </a:p>
          <a:p>
            <a:pPr marL="0" lvl="0" indent="0">
              <a:lnSpc>
                <a:spcPct val="100000"/>
              </a:lnSpc>
              <a:spcBef>
                <a:spcPts val="0"/>
              </a:spcBef>
              <a:buNone/>
            </a:pPr>
            <a:r>
              <a:rPr lang="en-US" sz="1100" dirty="0">
                <a:solidFill>
                  <a:prstClr val="white">
                    <a:lumMod val="65000"/>
                  </a:prstClr>
                </a:solidFill>
              </a:rPr>
              <a:t>Buster </a:t>
            </a:r>
            <a:r>
              <a:rPr lang="en-US" sz="1100" dirty="0" smtClean="0">
                <a:solidFill>
                  <a:prstClr val="white">
                    <a:lumMod val="65000"/>
                  </a:prstClr>
                </a:solidFill>
              </a:rPr>
              <a:t>Keaton	</a:t>
            </a:r>
            <a:r>
              <a:rPr lang="en-US" sz="1100" dirty="0">
                <a:solidFill>
                  <a:prstClr val="black"/>
                </a:solidFill>
              </a:rPr>
              <a:t>	</a:t>
            </a:r>
            <a:r>
              <a:rPr lang="en-US" sz="1100" dirty="0">
                <a:solidFill>
                  <a:prstClr val="black"/>
                </a:solidFill>
                <a:hlinkClick r:id="rId12"/>
              </a:rPr>
              <a:t>https://www.youtube.com/watch?v=f-y36kHok4U</a:t>
            </a:r>
            <a:endParaRPr lang="en-US" sz="1100" dirty="0">
              <a:solidFill>
                <a:prstClr val="black"/>
              </a:solidFill>
            </a:endParaRPr>
          </a:p>
          <a:p>
            <a:pPr marL="0" lvl="0" indent="0">
              <a:lnSpc>
                <a:spcPct val="100000"/>
              </a:lnSpc>
              <a:spcBef>
                <a:spcPts val="0"/>
              </a:spcBef>
              <a:buNone/>
            </a:pPr>
            <a:r>
              <a:rPr lang="en-US" sz="1100" dirty="0">
                <a:solidFill>
                  <a:prstClr val="white">
                    <a:lumMod val="65000"/>
                  </a:prstClr>
                </a:solidFill>
              </a:rPr>
              <a:t>Buster </a:t>
            </a:r>
            <a:r>
              <a:rPr lang="en-US" sz="1100" dirty="0" smtClean="0">
                <a:solidFill>
                  <a:prstClr val="white">
                    <a:lumMod val="65000"/>
                  </a:prstClr>
                </a:solidFill>
              </a:rPr>
              <a:t>Keaton	</a:t>
            </a:r>
            <a:r>
              <a:rPr lang="en-US" sz="1100" dirty="0">
                <a:solidFill>
                  <a:prstClr val="black"/>
                </a:solidFill>
              </a:rPr>
              <a:t>	</a:t>
            </a:r>
            <a:r>
              <a:rPr lang="en-US" sz="1100" dirty="0">
                <a:solidFill>
                  <a:prstClr val="black"/>
                </a:solidFill>
                <a:hlinkClick r:id="rId13"/>
              </a:rPr>
              <a:t>http://www.youtube.com/watch?v=53FSGl1yev8</a:t>
            </a:r>
            <a:endParaRPr lang="en-US" sz="1100" dirty="0">
              <a:solidFill>
                <a:prstClr val="black"/>
              </a:solidFill>
            </a:endParaRPr>
          </a:p>
          <a:p>
            <a:pPr marL="0" indent="0">
              <a:buNone/>
            </a:pPr>
            <a:endParaRPr lang="en-US" dirty="0"/>
          </a:p>
        </p:txBody>
      </p:sp>
    </p:spTree>
    <p:extLst>
      <p:ext uri="{BB962C8B-B14F-4D97-AF65-F5344CB8AC3E}">
        <p14:creationId xmlns:p14="http://schemas.microsoft.com/office/powerpoint/2010/main" val="19561688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Thursday, November 19, 2015</a:t>
            </a:r>
            <a:endParaRPr lang="en-US" dirty="0"/>
          </a:p>
        </p:txBody>
      </p:sp>
      <p:sp>
        <p:nvSpPr>
          <p:cNvPr id="3" name="Content Placeholder 2"/>
          <p:cNvSpPr>
            <a:spLocks noGrp="1"/>
          </p:cNvSpPr>
          <p:nvPr>
            <p:ph idx="1"/>
          </p:nvPr>
        </p:nvSpPr>
        <p:spPr/>
        <p:txBody>
          <a:bodyPr>
            <a:normAutofit/>
          </a:bodyPr>
          <a:lstStyle/>
          <a:p>
            <a:r>
              <a:rPr lang="en-US" sz="3600" dirty="0" smtClean="0"/>
              <a:t>What are 3 activities that you would do for entertainment during the 1920s?</a:t>
            </a:r>
            <a:endParaRPr lang="en-US" sz="3600" dirty="0"/>
          </a:p>
          <a:p>
            <a:pPr marL="0" indent="0">
              <a:buNone/>
            </a:pPr>
            <a:endParaRPr lang="en-US" sz="3600" dirty="0" smtClean="0"/>
          </a:p>
          <a:p>
            <a:pPr marL="0" indent="0">
              <a:buNone/>
            </a:pPr>
            <a:r>
              <a:rPr lang="en-US" u="sng" dirty="0" smtClean="0"/>
              <a:t>*Remember: There were no TVs, computers, or cell phones during the 1920s*</a:t>
            </a:r>
          </a:p>
        </p:txBody>
      </p:sp>
    </p:spTree>
    <p:extLst>
      <p:ext uri="{BB962C8B-B14F-4D97-AF65-F5344CB8AC3E}">
        <p14:creationId xmlns:p14="http://schemas.microsoft.com/office/powerpoint/2010/main" val="40690186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6555"/>
            <a:ext cx="10515600" cy="808009"/>
          </a:xfrm>
        </p:spPr>
        <p:txBody>
          <a:bodyPr>
            <a:normAutofit/>
          </a:bodyPr>
          <a:lstStyle/>
          <a:p>
            <a:r>
              <a:rPr lang="en-US" sz="3200" b="1" dirty="0" smtClean="0">
                <a:latin typeface="+mn-lt"/>
              </a:rPr>
              <a:t>Airline Industry in the 1920’s </a:t>
            </a:r>
            <a:endParaRPr lang="en-US" sz="3200" b="1" dirty="0">
              <a:latin typeface="+mn-lt"/>
            </a:endParaRPr>
          </a:p>
        </p:txBody>
      </p:sp>
      <p:sp>
        <p:nvSpPr>
          <p:cNvPr id="3" name="Content Placeholder 2"/>
          <p:cNvSpPr>
            <a:spLocks noGrp="1"/>
          </p:cNvSpPr>
          <p:nvPr>
            <p:ph idx="1"/>
          </p:nvPr>
        </p:nvSpPr>
        <p:spPr>
          <a:xfrm>
            <a:off x="0" y="2775473"/>
            <a:ext cx="12192000" cy="4082527"/>
          </a:xfrm>
        </p:spPr>
        <p:txBody>
          <a:bodyPr/>
          <a:lstStyle/>
          <a:p>
            <a:r>
              <a:rPr lang="en-US" b="1" dirty="0" smtClean="0"/>
              <a:t>Used to carry US mail</a:t>
            </a:r>
          </a:p>
          <a:p>
            <a:r>
              <a:rPr lang="en-US" b="1" dirty="0"/>
              <a:t>W</a:t>
            </a:r>
            <a:r>
              <a:rPr lang="en-US" b="1" dirty="0" smtClean="0"/>
              <a:t>eather forecasting</a:t>
            </a:r>
          </a:p>
          <a:p>
            <a:r>
              <a:rPr lang="en-US" b="1" dirty="0" smtClean="0"/>
              <a:t>Passenger flights </a:t>
            </a:r>
            <a:r>
              <a:rPr lang="en-US" dirty="0" smtClean="0">
                <a:solidFill>
                  <a:schemeClr val="bg1">
                    <a:lumMod val="65000"/>
                  </a:schemeClr>
                </a:solidFill>
              </a:rPr>
              <a:t>(very limited areas)</a:t>
            </a:r>
          </a:p>
          <a:p>
            <a:r>
              <a:rPr lang="en-US" dirty="0" smtClean="0">
                <a:solidFill>
                  <a:schemeClr val="bg1">
                    <a:lumMod val="65000"/>
                  </a:schemeClr>
                </a:solidFill>
              </a:rPr>
              <a:t>1927 – the Lockheed Company built a single engine plane</a:t>
            </a:r>
          </a:p>
          <a:p>
            <a:r>
              <a:rPr lang="en-US" b="1" dirty="0" smtClean="0"/>
              <a:t>1927 - Charles Lindbergh flew the “Spirit of St. Louis” as the first trans-Atlantic flight from NY to Paris.</a:t>
            </a:r>
          </a:p>
          <a:p>
            <a:r>
              <a:rPr lang="en-US" dirty="0" smtClean="0">
                <a:solidFill>
                  <a:schemeClr val="bg1">
                    <a:lumMod val="65000"/>
                  </a:schemeClr>
                </a:solidFill>
              </a:rPr>
              <a:t>1932 – Amelia Earhart’s trans-Atlantic Flight from Canada to North Ireland</a:t>
            </a:r>
          </a:p>
          <a:p>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90" b="19347"/>
          <a:stretch/>
        </p:blipFill>
        <p:spPr bwMode="auto">
          <a:xfrm>
            <a:off x="5318128" y="0"/>
            <a:ext cx="2523300" cy="2979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8100509" y="0"/>
            <a:ext cx="4063568" cy="2905451"/>
          </a:xfrm>
          <a:prstGeom prst="rect">
            <a:avLst/>
          </a:prstGeom>
        </p:spPr>
      </p:pic>
      <p:pic>
        <p:nvPicPr>
          <p:cNvPr id="5" name="Picture 4"/>
          <p:cNvPicPr>
            <a:picLocks noChangeAspect="1"/>
          </p:cNvPicPr>
          <p:nvPr/>
        </p:nvPicPr>
        <p:blipFill rotWithShape="1">
          <a:blip r:embed="rId4"/>
          <a:srcRect l="1002" t="8513" r="2168" b="5723"/>
          <a:stretch/>
        </p:blipFill>
        <p:spPr>
          <a:xfrm>
            <a:off x="699248" y="0"/>
            <a:ext cx="3238052" cy="2265080"/>
          </a:xfrm>
          <a:prstGeom prst="rect">
            <a:avLst/>
          </a:prstGeom>
        </p:spPr>
      </p:pic>
    </p:spTree>
    <p:extLst>
      <p:ext uri="{BB962C8B-B14F-4D97-AF65-F5344CB8AC3E}">
        <p14:creationId xmlns:p14="http://schemas.microsoft.com/office/powerpoint/2010/main" val="35541877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09897"/>
          </a:xfrm>
        </p:spPr>
        <p:txBody>
          <a:bodyPr/>
          <a:lstStyle/>
          <a:p>
            <a:r>
              <a:rPr lang="en-US" dirty="0" smtClean="0">
                <a:solidFill>
                  <a:schemeClr val="tx1">
                    <a:lumMod val="50000"/>
                    <a:lumOff val="50000"/>
                  </a:schemeClr>
                </a:solidFill>
              </a:rPr>
              <a:t>Lesson Objectives</a:t>
            </a:r>
            <a:endParaRPr lang="en-US" dirty="0">
              <a:solidFill>
                <a:schemeClr val="tx1">
                  <a:lumMod val="50000"/>
                  <a:lumOff val="50000"/>
                </a:schemeClr>
              </a:solidFill>
            </a:endParaRPr>
          </a:p>
        </p:txBody>
      </p:sp>
      <p:sp>
        <p:nvSpPr>
          <p:cNvPr id="3" name="Content Placeholder 2"/>
          <p:cNvSpPr>
            <a:spLocks noGrp="1"/>
          </p:cNvSpPr>
          <p:nvPr>
            <p:ph idx="1"/>
          </p:nvPr>
        </p:nvSpPr>
        <p:spPr>
          <a:xfrm>
            <a:off x="0" y="937350"/>
            <a:ext cx="12192000" cy="5920649"/>
          </a:xfrm>
        </p:spPr>
        <p:txBody>
          <a:bodyPr/>
          <a:lstStyle/>
          <a:p>
            <a:r>
              <a:rPr lang="en-US" dirty="0">
                <a:solidFill>
                  <a:schemeClr val="tx1">
                    <a:lumMod val="50000"/>
                    <a:lumOff val="50000"/>
                  </a:schemeClr>
                </a:solidFill>
              </a:rPr>
              <a:t>Students will be able to explain </a:t>
            </a:r>
            <a:r>
              <a:rPr lang="en-US" dirty="0" smtClean="0">
                <a:solidFill>
                  <a:schemeClr val="tx1">
                    <a:lumMod val="50000"/>
                    <a:lumOff val="50000"/>
                  </a:schemeClr>
                </a:solidFill>
              </a:rPr>
              <a:t>3 </a:t>
            </a:r>
            <a:r>
              <a:rPr lang="en-US" dirty="0">
                <a:solidFill>
                  <a:schemeClr val="tx1">
                    <a:lumMod val="50000"/>
                    <a:lumOff val="50000"/>
                  </a:schemeClr>
                </a:solidFill>
              </a:rPr>
              <a:t>activities that people did for entertainment during the 1920s.</a:t>
            </a:r>
          </a:p>
          <a:p>
            <a:r>
              <a:rPr lang="en-US" dirty="0" smtClean="0">
                <a:solidFill>
                  <a:schemeClr val="tx1">
                    <a:lumMod val="50000"/>
                    <a:lumOff val="50000"/>
                  </a:schemeClr>
                </a:solidFill>
              </a:rPr>
              <a:t>Students </a:t>
            </a:r>
            <a:r>
              <a:rPr lang="en-US" dirty="0">
                <a:solidFill>
                  <a:schemeClr val="tx1">
                    <a:lumMod val="50000"/>
                    <a:lumOff val="50000"/>
                  </a:schemeClr>
                </a:solidFill>
              </a:rPr>
              <a:t>will be able to describe how the mass media changed during the 1920s.</a:t>
            </a:r>
          </a:p>
          <a:p>
            <a:endParaRPr lang="en-US" dirty="0"/>
          </a:p>
        </p:txBody>
      </p:sp>
    </p:spTree>
    <p:extLst>
      <p:ext uri="{BB962C8B-B14F-4D97-AF65-F5344CB8AC3E}">
        <p14:creationId xmlns:p14="http://schemas.microsoft.com/office/powerpoint/2010/main" val="32716863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860613"/>
          </a:xfrm>
        </p:spPr>
        <p:txBody>
          <a:bodyPr>
            <a:normAutofit/>
          </a:bodyPr>
          <a:lstStyle/>
          <a:p>
            <a:r>
              <a:rPr lang="en-US" sz="3200" b="1" u="sng" dirty="0" smtClean="0">
                <a:latin typeface="+mn-lt"/>
              </a:rPr>
              <a:t>Changing Cities</a:t>
            </a:r>
            <a:endParaRPr lang="en-US" sz="3200" b="1" u="sng" dirty="0">
              <a:latin typeface="+mn-lt"/>
            </a:endParaRPr>
          </a:p>
        </p:txBody>
      </p:sp>
      <p:sp>
        <p:nvSpPr>
          <p:cNvPr id="3" name="Content Placeholder 2"/>
          <p:cNvSpPr>
            <a:spLocks noGrp="1"/>
          </p:cNvSpPr>
          <p:nvPr>
            <p:ph idx="1"/>
          </p:nvPr>
        </p:nvSpPr>
        <p:spPr>
          <a:xfrm>
            <a:off x="0" y="620768"/>
            <a:ext cx="7401261" cy="6237232"/>
          </a:xfrm>
        </p:spPr>
        <p:txBody>
          <a:bodyPr>
            <a:normAutofit/>
          </a:bodyPr>
          <a:lstStyle/>
          <a:p>
            <a:r>
              <a:rPr lang="en-US" b="1" dirty="0" smtClean="0"/>
              <a:t>Throughout the 1920’s there was a desire for people to move to the cities.</a:t>
            </a:r>
          </a:p>
          <a:p>
            <a:r>
              <a:rPr lang="en-US" dirty="0" smtClean="0">
                <a:solidFill>
                  <a:schemeClr val="bg1">
                    <a:lumMod val="65000"/>
                  </a:schemeClr>
                </a:solidFill>
              </a:rPr>
              <a:t>1920’s Population </a:t>
            </a:r>
          </a:p>
          <a:p>
            <a:pPr lvl="1"/>
            <a:r>
              <a:rPr lang="en-US" dirty="0" smtClean="0">
                <a:solidFill>
                  <a:schemeClr val="bg1">
                    <a:lumMod val="65000"/>
                  </a:schemeClr>
                </a:solidFill>
              </a:rPr>
              <a:t>NYC – 5.6 million</a:t>
            </a:r>
          </a:p>
          <a:p>
            <a:pPr lvl="1"/>
            <a:r>
              <a:rPr lang="en-US" dirty="0" smtClean="0">
                <a:solidFill>
                  <a:schemeClr val="bg1">
                    <a:lumMod val="65000"/>
                  </a:schemeClr>
                </a:solidFill>
              </a:rPr>
              <a:t>Chicago – 3 million</a:t>
            </a:r>
          </a:p>
          <a:p>
            <a:pPr lvl="1"/>
            <a:r>
              <a:rPr lang="en-US" dirty="0" err="1" smtClean="0">
                <a:solidFill>
                  <a:schemeClr val="bg1">
                    <a:lumMod val="65000"/>
                  </a:schemeClr>
                </a:solidFill>
              </a:rPr>
              <a:t>Phila</a:t>
            </a:r>
            <a:r>
              <a:rPr lang="en-US" dirty="0" smtClean="0">
                <a:solidFill>
                  <a:schemeClr val="bg1">
                    <a:lumMod val="65000"/>
                  </a:schemeClr>
                </a:solidFill>
              </a:rPr>
              <a:t>. – 2 million</a:t>
            </a:r>
          </a:p>
          <a:p>
            <a:r>
              <a:rPr lang="en-US" dirty="0" smtClean="0">
                <a:solidFill>
                  <a:schemeClr val="bg1">
                    <a:lumMod val="65000"/>
                  </a:schemeClr>
                </a:solidFill>
              </a:rPr>
              <a:t>In cities, thousands of people jammed into subways, electric street cars and buses every day to get to work.</a:t>
            </a:r>
          </a:p>
          <a:p>
            <a:r>
              <a:rPr lang="en-US" dirty="0" smtClean="0">
                <a:solidFill>
                  <a:schemeClr val="bg1">
                    <a:lumMod val="65000"/>
                  </a:schemeClr>
                </a:solidFill>
              </a:rPr>
              <a:t>US was made up of large cities, small towns and farmlands.</a:t>
            </a:r>
          </a:p>
          <a:p>
            <a:endParaRPr lang="en-US" dirty="0" smtClean="0"/>
          </a:p>
          <a:p>
            <a:endParaRPr lang="en-US" dirty="0" smtClean="0"/>
          </a:p>
          <a:p>
            <a:pPr marL="0" indent="0">
              <a:buNone/>
            </a:pPr>
            <a:endParaRPr lang="en-US" dirty="0"/>
          </a:p>
        </p:txBody>
      </p:sp>
      <p:pic>
        <p:nvPicPr>
          <p:cNvPr id="4" name="Picture 3"/>
          <p:cNvPicPr>
            <a:picLocks noChangeAspect="1"/>
          </p:cNvPicPr>
          <p:nvPr/>
        </p:nvPicPr>
        <p:blipFill rotWithShape="1">
          <a:blip r:embed="rId2"/>
          <a:srcRect l="5143" t="4290" r="4000" b="4414"/>
          <a:stretch/>
        </p:blipFill>
        <p:spPr>
          <a:xfrm>
            <a:off x="7379746" y="0"/>
            <a:ext cx="4812254" cy="4967904"/>
          </a:xfrm>
          <a:prstGeom prst="rect">
            <a:avLst/>
          </a:prstGeom>
        </p:spPr>
      </p:pic>
      <p:sp>
        <p:nvSpPr>
          <p:cNvPr id="5" name="Rectangle 4"/>
          <p:cNvSpPr/>
          <p:nvPr/>
        </p:nvSpPr>
        <p:spPr>
          <a:xfrm>
            <a:off x="0" y="5317786"/>
            <a:ext cx="12192000" cy="1383969"/>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b="1" dirty="0">
                <a:solidFill>
                  <a:prstClr val="black"/>
                </a:solidFill>
              </a:rPr>
              <a:t>Cities attracted youth: Cities were more accepting of alcohol, smoking, gambling and casual dating</a:t>
            </a:r>
            <a:r>
              <a:rPr lang="en-US" sz="2800" b="1" dirty="0" smtClean="0">
                <a:solidFill>
                  <a:prstClr val="black"/>
                </a:solidFill>
              </a:rPr>
              <a:t>.  </a:t>
            </a:r>
            <a:endParaRPr lang="en-US" sz="2800" dirty="0">
              <a:solidFill>
                <a:schemeClr val="tx1">
                  <a:lumMod val="50000"/>
                  <a:lumOff val="50000"/>
                </a:schemeClr>
              </a:solidFill>
            </a:endParaRPr>
          </a:p>
          <a:p>
            <a:pPr marL="228600" lvl="0" indent="-228600">
              <a:lnSpc>
                <a:spcPct val="90000"/>
              </a:lnSpc>
              <a:spcBef>
                <a:spcPts val="1000"/>
              </a:spcBef>
              <a:buFont typeface="Arial" panose="020B0604020202020204" pitchFamily="34" charset="0"/>
              <a:buChar char="•"/>
            </a:pPr>
            <a:r>
              <a:rPr lang="en-US" sz="2800" dirty="0" smtClean="0">
                <a:solidFill>
                  <a:schemeClr val="tx1">
                    <a:lumMod val="50000"/>
                    <a:lumOff val="50000"/>
                  </a:schemeClr>
                </a:solidFill>
              </a:rPr>
              <a:t>People in rural areas did not have access to night clubs, movie theaters, etc.</a:t>
            </a:r>
            <a:endParaRPr lang="en-US" sz="2800" dirty="0">
              <a:solidFill>
                <a:schemeClr val="tx1">
                  <a:lumMod val="50000"/>
                  <a:lumOff val="50000"/>
                </a:schemeClr>
              </a:solidFill>
            </a:endParaRPr>
          </a:p>
        </p:txBody>
      </p:sp>
    </p:spTree>
    <p:extLst>
      <p:ext uri="{BB962C8B-B14F-4D97-AF65-F5344CB8AC3E}">
        <p14:creationId xmlns:p14="http://schemas.microsoft.com/office/powerpoint/2010/main" val="13845736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3138544"/>
            <a:ext cx="12191999" cy="3808207"/>
          </a:xfrm>
        </p:spPr>
        <p:txBody>
          <a:bodyPr>
            <a:normAutofit/>
          </a:bodyPr>
          <a:lstStyle/>
          <a:p>
            <a:r>
              <a:rPr lang="en-US" b="1" u="sng" dirty="0" smtClean="0"/>
              <a:t>Flappers </a:t>
            </a:r>
            <a:r>
              <a:rPr lang="en-US" b="1" dirty="0"/>
              <a:t>– rebellious, party girls of </a:t>
            </a:r>
            <a:r>
              <a:rPr lang="en-US" b="1" dirty="0" smtClean="0"/>
              <a:t>the 20’s </a:t>
            </a:r>
            <a:r>
              <a:rPr lang="en-US" b="1" dirty="0"/>
              <a:t>who wanted equality. They </a:t>
            </a:r>
            <a:r>
              <a:rPr lang="en-US" b="1" dirty="0" smtClean="0"/>
              <a:t>drank, smoked and danced in speakeasies</a:t>
            </a:r>
            <a:r>
              <a:rPr lang="en-US" dirty="0" smtClean="0"/>
              <a:t>. </a:t>
            </a:r>
            <a:r>
              <a:rPr lang="en-US" sz="2400" dirty="0" smtClean="0">
                <a:solidFill>
                  <a:schemeClr val="bg1">
                    <a:lumMod val="65000"/>
                  </a:schemeClr>
                </a:solidFill>
              </a:rPr>
              <a:t>(The Charleston was the popular dance) </a:t>
            </a:r>
            <a:endParaRPr lang="en-US" dirty="0" smtClean="0"/>
          </a:p>
          <a:p>
            <a:pPr>
              <a:lnSpc>
                <a:spcPct val="100000"/>
              </a:lnSpc>
              <a:spcBef>
                <a:spcPts val="0"/>
              </a:spcBef>
            </a:pPr>
            <a:endParaRPr lang="en-US" sz="1200" dirty="0" smtClean="0"/>
          </a:p>
          <a:p>
            <a:pPr>
              <a:lnSpc>
                <a:spcPct val="100000"/>
              </a:lnSpc>
              <a:spcBef>
                <a:spcPts val="0"/>
              </a:spcBef>
            </a:pPr>
            <a:endParaRPr lang="en-US" sz="1200" dirty="0"/>
          </a:p>
          <a:p>
            <a:pPr>
              <a:lnSpc>
                <a:spcPct val="100000"/>
              </a:lnSpc>
              <a:spcBef>
                <a:spcPts val="0"/>
              </a:spcBef>
            </a:pPr>
            <a:endParaRPr lang="en-US" sz="1200" dirty="0" smtClean="0"/>
          </a:p>
          <a:p>
            <a:pPr>
              <a:lnSpc>
                <a:spcPct val="100000"/>
              </a:lnSpc>
              <a:spcBef>
                <a:spcPts val="0"/>
              </a:spcBef>
            </a:pPr>
            <a:endParaRPr lang="en-US" sz="1200" dirty="0"/>
          </a:p>
          <a:p>
            <a:pPr>
              <a:lnSpc>
                <a:spcPct val="100000"/>
              </a:lnSpc>
              <a:spcBef>
                <a:spcPts val="0"/>
              </a:spcBef>
            </a:pPr>
            <a:endParaRPr lang="en-US" sz="1200" dirty="0" smtClean="0"/>
          </a:p>
          <a:p>
            <a:pPr>
              <a:lnSpc>
                <a:spcPct val="100000"/>
              </a:lnSpc>
              <a:spcBef>
                <a:spcPts val="0"/>
              </a:spcBef>
            </a:pPr>
            <a:endParaRPr lang="en-US" sz="1200" dirty="0"/>
          </a:p>
          <a:p>
            <a:pPr>
              <a:lnSpc>
                <a:spcPct val="100000"/>
              </a:lnSpc>
              <a:spcBef>
                <a:spcPts val="0"/>
              </a:spcBef>
            </a:pPr>
            <a:endParaRPr lang="en-US" sz="1200" dirty="0" smtClean="0"/>
          </a:p>
          <a:p>
            <a:pPr>
              <a:lnSpc>
                <a:spcPct val="100000"/>
              </a:lnSpc>
              <a:spcBef>
                <a:spcPts val="0"/>
              </a:spcBef>
            </a:pPr>
            <a:endParaRPr lang="en-US" sz="1200" dirty="0"/>
          </a:p>
          <a:p>
            <a:pPr>
              <a:lnSpc>
                <a:spcPct val="100000"/>
              </a:lnSpc>
              <a:spcBef>
                <a:spcPts val="0"/>
              </a:spcBef>
            </a:pPr>
            <a:endParaRPr lang="en-US" sz="1200" dirty="0" smtClean="0"/>
          </a:p>
          <a:p>
            <a:pPr>
              <a:lnSpc>
                <a:spcPct val="100000"/>
              </a:lnSpc>
              <a:spcBef>
                <a:spcPts val="0"/>
              </a:spcBef>
            </a:pPr>
            <a:endParaRPr lang="en-US" sz="1200" dirty="0"/>
          </a:p>
          <a:p>
            <a:pPr>
              <a:lnSpc>
                <a:spcPct val="100000"/>
              </a:lnSpc>
              <a:spcBef>
                <a:spcPts val="0"/>
              </a:spcBef>
            </a:pPr>
            <a:endParaRPr lang="en-US" sz="1200" dirty="0" smtClean="0"/>
          </a:p>
          <a:p>
            <a:pPr marL="0" indent="0">
              <a:lnSpc>
                <a:spcPct val="100000"/>
              </a:lnSpc>
              <a:spcBef>
                <a:spcPts val="0"/>
              </a:spcBef>
              <a:buNone/>
            </a:pPr>
            <a:endParaRPr lang="en-US" sz="1200" dirty="0" smtClean="0"/>
          </a:p>
        </p:txBody>
      </p:sp>
      <p:pic>
        <p:nvPicPr>
          <p:cNvPr id="5" name="Picture 4"/>
          <p:cNvPicPr>
            <a:picLocks noChangeAspect="1"/>
          </p:cNvPicPr>
          <p:nvPr/>
        </p:nvPicPr>
        <p:blipFill rotWithShape="1">
          <a:blip r:embed="rId2"/>
          <a:srcRect l="15490" t="4141" r="14486" b="5130"/>
          <a:stretch/>
        </p:blipFill>
        <p:spPr>
          <a:xfrm>
            <a:off x="860995" y="0"/>
            <a:ext cx="2135176" cy="2766544"/>
          </a:xfrm>
          <a:prstGeom prst="rect">
            <a:avLst/>
          </a:prstGeom>
        </p:spPr>
      </p:pic>
      <p:pic>
        <p:nvPicPr>
          <p:cNvPr id="6" name="Picture 5"/>
          <p:cNvPicPr>
            <a:picLocks noChangeAspect="1"/>
          </p:cNvPicPr>
          <p:nvPr/>
        </p:nvPicPr>
        <p:blipFill>
          <a:blip r:embed="rId3"/>
          <a:stretch>
            <a:fillRect/>
          </a:stretch>
        </p:blipFill>
        <p:spPr>
          <a:xfrm>
            <a:off x="239302" y="4017982"/>
            <a:ext cx="3100351" cy="2049332"/>
          </a:xfrm>
          <a:prstGeom prst="rect">
            <a:avLst/>
          </a:prstGeom>
        </p:spPr>
      </p:pic>
      <p:sp>
        <p:nvSpPr>
          <p:cNvPr id="7" name="TextBox 6"/>
          <p:cNvSpPr txBox="1"/>
          <p:nvPr/>
        </p:nvSpPr>
        <p:spPr>
          <a:xfrm>
            <a:off x="-20559" y="2728635"/>
            <a:ext cx="3898284" cy="369332"/>
          </a:xfrm>
          <a:prstGeom prst="rect">
            <a:avLst/>
          </a:prstGeom>
          <a:noFill/>
        </p:spPr>
        <p:txBody>
          <a:bodyPr wrap="square" rtlCol="0">
            <a:spAutoFit/>
          </a:bodyPr>
          <a:lstStyle/>
          <a:p>
            <a:r>
              <a:rPr lang="en-US" dirty="0" smtClean="0">
                <a:solidFill>
                  <a:schemeClr val="bg1">
                    <a:lumMod val="65000"/>
                  </a:schemeClr>
                </a:solidFill>
              </a:rPr>
              <a:t>This Bobbed Haircut was the new style</a:t>
            </a:r>
            <a:endParaRPr lang="en-US" dirty="0">
              <a:solidFill>
                <a:schemeClr val="bg1">
                  <a:lumMod val="65000"/>
                </a:schemeClr>
              </a:solidFill>
            </a:endParaRPr>
          </a:p>
        </p:txBody>
      </p:sp>
      <p:pic>
        <p:nvPicPr>
          <p:cNvPr id="2" name="Picture 1"/>
          <p:cNvPicPr>
            <a:picLocks noChangeAspect="1"/>
          </p:cNvPicPr>
          <p:nvPr/>
        </p:nvPicPr>
        <p:blipFill>
          <a:blip r:embed="rId4"/>
          <a:stretch>
            <a:fillRect/>
          </a:stretch>
        </p:blipFill>
        <p:spPr>
          <a:xfrm>
            <a:off x="3651625" y="-1"/>
            <a:ext cx="3932445" cy="2728635"/>
          </a:xfrm>
          <a:prstGeom prst="rect">
            <a:avLst/>
          </a:prstGeom>
        </p:spPr>
      </p:pic>
      <p:pic>
        <p:nvPicPr>
          <p:cNvPr id="1026" name="Picture 2" descr="https://s-media-cache-ak0.pinimg.com/236x/47/a1/93/47a193c6ead0273155ff3556e223c2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2827" y="4017982"/>
            <a:ext cx="1759171" cy="28400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7432491" y="4031231"/>
            <a:ext cx="2776515" cy="2826769"/>
          </a:xfrm>
          <a:prstGeom prst="rect">
            <a:avLst/>
          </a:prstGeom>
        </p:spPr>
      </p:pic>
      <p:pic>
        <p:nvPicPr>
          <p:cNvPr id="9" name="Picture 8"/>
          <p:cNvPicPr>
            <a:picLocks noChangeAspect="1"/>
          </p:cNvPicPr>
          <p:nvPr/>
        </p:nvPicPr>
        <p:blipFill rotWithShape="1">
          <a:blip r:embed="rId7"/>
          <a:srcRect t="7075" r="4688"/>
          <a:stretch/>
        </p:blipFill>
        <p:spPr>
          <a:xfrm>
            <a:off x="7758381" y="0"/>
            <a:ext cx="4433619" cy="2728634"/>
          </a:xfrm>
          <a:prstGeom prst="rect">
            <a:avLst/>
          </a:prstGeom>
        </p:spPr>
      </p:pic>
    </p:spTree>
    <p:extLst>
      <p:ext uri="{BB962C8B-B14F-4D97-AF65-F5344CB8AC3E}">
        <p14:creationId xmlns:p14="http://schemas.microsoft.com/office/powerpoint/2010/main" val="35936945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90" y="1"/>
            <a:ext cx="12192000" cy="785308"/>
          </a:xfrm>
        </p:spPr>
        <p:txBody>
          <a:bodyPr>
            <a:normAutofit/>
          </a:bodyPr>
          <a:lstStyle/>
          <a:p>
            <a:pPr algn="ctr"/>
            <a:r>
              <a:rPr lang="en-US" sz="3600" b="1" dirty="0" smtClean="0">
                <a:solidFill>
                  <a:schemeClr val="bg1">
                    <a:lumMod val="75000"/>
                  </a:schemeClr>
                </a:solidFill>
                <a:latin typeface="+mn-lt"/>
              </a:rPr>
              <a:t>The Rise of Mass Media and Spectator Sports in the 1920’s</a:t>
            </a:r>
            <a:endParaRPr lang="en-US" sz="3600" b="1" dirty="0">
              <a:solidFill>
                <a:schemeClr val="bg1">
                  <a:lumMod val="75000"/>
                </a:schemeClr>
              </a:solidFill>
              <a:latin typeface="+mn-lt"/>
            </a:endParaRPr>
          </a:p>
        </p:txBody>
      </p:sp>
      <p:pic>
        <p:nvPicPr>
          <p:cNvPr id="4" name="Picture 3"/>
          <p:cNvPicPr>
            <a:picLocks noChangeAspect="1"/>
          </p:cNvPicPr>
          <p:nvPr/>
        </p:nvPicPr>
        <p:blipFill>
          <a:blip r:embed="rId2"/>
          <a:stretch>
            <a:fillRect/>
          </a:stretch>
        </p:blipFill>
        <p:spPr>
          <a:xfrm>
            <a:off x="1" y="878316"/>
            <a:ext cx="2850776" cy="3360335"/>
          </a:xfrm>
          <a:prstGeom prst="rect">
            <a:avLst/>
          </a:prstGeom>
        </p:spPr>
      </p:pic>
      <p:pic>
        <p:nvPicPr>
          <p:cNvPr id="5" name="Picture 4"/>
          <p:cNvPicPr>
            <a:picLocks noChangeAspect="1"/>
          </p:cNvPicPr>
          <p:nvPr/>
        </p:nvPicPr>
        <p:blipFill>
          <a:blip r:embed="rId3"/>
          <a:stretch>
            <a:fillRect/>
          </a:stretch>
        </p:blipFill>
        <p:spPr>
          <a:xfrm>
            <a:off x="9469470" y="878316"/>
            <a:ext cx="2722530" cy="2162009"/>
          </a:xfrm>
          <a:prstGeom prst="rect">
            <a:avLst/>
          </a:prstGeom>
        </p:spPr>
      </p:pic>
      <p:pic>
        <p:nvPicPr>
          <p:cNvPr id="6" name="Picture 5"/>
          <p:cNvPicPr>
            <a:picLocks noChangeAspect="1"/>
          </p:cNvPicPr>
          <p:nvPr/>
        </p:nvPicPr>
        <p:blipFill>
          <a:blip r:embed="rId4"/>
          <a:stretch>
            <a:fillRect/>
          </a:stretch>
        </p:blipFill>
        <p:spPr>
          <a:xfrm>
            <a:off x="7325957" y="3671550"/>
            <a:ext cx="4787153" cy="3186449"/>
          </a:xfrm>
          <a:prstGeom prst="rect">
            <a:avLst/>
          </a:prstGeom>
        </p:spPr>
      </p:pic>
      <p:pic>
        <p:nvPicPr>
          <p:cNvPr id="7" name="Picture 6"/>
          <p:cNvPicPr>
            <a:picLocks noChangeAspect="1"/>
          </p:cNvPicPr>
          <p:nvPr/>
        </p:nvPicPr>
        <p:blipFill>
          <a:blip r:embed="rId5"/>
          <a:stretch>
            <a:fillRect/>
          </a:stretch>
        </p:blipFill>
        <p:spPr>
          <a:xfrm>
            <a:off x="3056543" y="878316"/>
            <a:ext cx="3955296" cy="2547211"/>
          </a:xfrm>
          <a:prstGeom prst="rect">
            <a:avLst/>
          </a:prstGeom>
        </p:spPr>
      </p:pic>
      <p:pic>
        <p:nvPicPr>
          <p:cNvPr id="9" name="Picture 8"/>
          <p:cNvPicPr>
            <a:picLocks noChangeAspect="1"/>
          </p:cNvPicPr>
          <p:nvPr/>
        </p:nvPicPr>
        <p:blipFill>
          <a:blip r:embed="rId6"/>
          <a:stretch>
            <a:fillRect/>
          </a:stretch>
        </p:blipFill>
        <p:spPr>
          <a:xfrm>
            <a:off x="7122933" y="878316"/>
            <a:ext cx="2140771" cy="2309437"/>
          </a:xfrm>
          <a:prstGeom prst="rect">
            <a:avLst/>
          </a:prstGeom>
        </p:spPr>
      </p:pic>
      <p:pic>
        <p:nvPicPr>
          <p:cNvPr id="10" name="Picture 9"/>
          <p:cNvPicPr>
            <a:picLocks noChangeAspect="1"/>
          </p:cNvPicPr>
          <p:nvPr/>
        </p:nvPicPr>
        <p:blipFill>
          <a:blip r:embed="rId7"/>
          <a:stretch>
            <a:fillRect/>
          </a:stretch>
        </p:blipFill>
        <p:spPr>
          <a:xfrm>
            <a:off x="3059340" y="3953937"/>
            <a:ext cx="4063593" cy="2621673"/>
          </a:xfrm>
          <a:prstGeom prst="rect">
            <a:avLst/>
          </a:prstGeom>
        </p:spPr>
      </p:pic>
      <p:pic>
        <p:nvPicPr>
          <p:cNvPr id="11" name="Picture 10"/>
          <p:cNvPicPr>
            <a:picLocks noChangeAspect="1"/>
          </p:cNvPicPr>
          <p:nvPr/>
        </p:nvPicPr>
        <p:blipFill>
          <a:blip r:embed="rId8"/>
          <a:stretch>
            <a:fillRect/>
          </a:stretch>
        </p:blipFill>
        <p:spPr>
          <a:xfrm>
            <a:off x="1" y="4447196"/>
            <a:ext cx="2850776" cy="2410942"/>
          </a:xfrm>
          <a:prstGeom prst="rect">
            <a:avLst/>
          </a:prstGeom>
        </p:spPr>
      </p:pic>
    </p:spTree>
    <p:extLst>
      <p:ext uri="{BB962C8B-B14F-4D97-AF65-F5344CB8AC3E}">
        <p14:creationId xmlns:p14="http://schemas.microsoft.com/office/powerpoint/2010/main" val="19079013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50000"/>
                    <a:lumOff val="50000"/>
                  </a:schemeClr>
                </a:solidFill>
              </a:rPr>
              <a:t>ACTIVITY</a:t>
            </a:r>
            <a:endParaRPr lang="en-US" dirty="0">
              <a:solidFill>
                <a:schemeClr val="tx1">
                  <a:lumMod val="50000"/>
                  <a:lumOff val="50000"/>
                </a:schemeClr>
              </a:solidFill>
            </a:endParaRPr>
          </a:p>
        </p:txBody>
      </p:sp>
      <p:sp>
        <p:nvSpPr>
          <p:cNvPr id="3" name="Content Placeholder 2"/>
          <p:cNvSpPr>
            <a:spLocks noGrp="1"/>
          </p:cNvSpPr>
          <p:nvPr>
            <p:ph idx="1"/>
          </p:nvPr>
        </p:nvSpPr>
        <p:spPr/>
        <p:txBody>
          <a:bodyPr>
            <a:normAutofit/>
          </a:bodyPr>
          <a:lstStyle/>
          <a:p>
            <a:r>
              <a:rPr lang="en-US" sz="3200" dirty="0" smtClean="0">
                <a:solidFill>
                  <a:schemeClr val="tx1">
                    <a:lumMod val="50000"/>
                    <a:lumOff val="50000"/>
                  </a:schemeClr>
                </a:solidFill>
              </a:rPr>
              <a:t>Take 1 minute to write what you think would be a newspaper headline during the 1920s.</a:t>
            </a:r>
            <a:endParaRPr lang="en-US" sz="3200" dirty="0">
              <a:solidFill>
                <a:schemeClr val="tx1">
                  <a:lumMod val="50000"/>
                  <a:lumOff val="50000"/>
                </a:schemeClr>
              </a:solidFill>
            </a:endParaRPr>
          </a:p>
        </p:txBody>
      </p:sp>
    </p:spTree>
    <p:extLst>
      <p:ext uri="{BB962C8B-B14F-4D97-AF65-F5344CB8AC3E}">
        <p14:creationId xmlns:p14="http://schemas.microsoft.com/office/powerpoint/2010/main" val="28841385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431689"/>
            <a:ext cx="12192000" cy="2745274"/>
          </a:xfrm>
        </p:spPr>
        <p:txBody>
          <a:bodyPr/>
          <a:lstStyle/>
          <a:p>
            <a:r>
              <a:rPr lang="en-US" b="1" u="sng" dirty="0" smtClean="0"/>
              <a:t>Age of Mass Media </a:t>
            </a:r>
            <a:r>
              <a:rPr lang="en-US" b="1" dirty="0" smtClean="0"/>
              <a:t>- Newspaper and radio became the most powerful  means of mass communication.</a:t>
            </a:r>
          </a:p>
          <a:p>
            <a:r>
              <a:rPr lang="en-US" b="1" u="sng" dirty="0" smtClean="0"/>
              <a:t>Golden Age of Radio </a:t>
            </a:r>
            <a:r>
              <a:rPr lang="en-US" b="1" dirty="0"/>
              <a:t> </a:t>
            </a:r>
            <a:r>
              <a:rPr lang="en-US" b="1" dirty="0" smtClean="0"/>
              <a:t>- 1920’s-1950’s radio was the main form of home entertainment. </a:t>
            </a:r>
            <a:r>
              <a:rPr lang="en-US" dirty="0" smtClean="0">
                <a:solidFill>
                  <a:schemeClr val="bg1">
                    <a:lumMod val="65000"/>
                  </a:schemeClr>
                </a:solidFill>
              </a:rPr>
              <a:t>They aired drama </a:t>
            </a:r>
            <a:r>
              <a:rPr lang="en-US" dirty="0">
                <a:solidFill>
                  <a:schemeClr val="bg1">
                    <a:lumMod val="65000"/>
                  </a:schemeClr>
                </a:solidFill>
              </a:rPr>
              <a:t>, comedy, music and </a:t>
            </a:r>
            <a:r>
              <a:rPr lang="en-US" dirty="0" smtClean="0">
                <a:solidFill>
                  <a:schemeClr val="bg1">
                    <a:lumMod val="65000"/>
                  </a:schemeClr>
                </a:solidFill>
              </a:rPr>
              <a:t>news programs.  (NBC-1926, CBS-1927)</a:t>
            </a:r>
          </a:p>
          <a:p>
            <a:pPr marL="0" indent="0">
              <a:buNone/>
            </a:pPr>
            <a:r>
              <a:rPr lang="en-US" dirty="0" smtClean="0">
                <a:solidFill>
                  <a:schemeClr val="tx1">
                    <a:lumMod val="50000"/>
                    <a:lumOff val="50000"/>
                  </a:schemeClr>
                </a:solidFill>
              </a:rPr>
              <a:t>*How did the radio bring families together?*</a:t>
            </a:r>
            <a:endParaRPr lang="en-US" dirty="0">
              <a:solidFill>
                <a:schemeClr val="tx1">
                  <a:lumMod val="50000"/>
                  <a:lumOff val="50000"/>
                </a:schemeClr>
              </a:solidFill>
            </a:endParaRPr>
          </a:p>
        </p:txBody>
      </p:sp>
      <p:pic>
        <p:nvPicPr>
          <p:cNvPr id="5" name="Picture 4"/>
          <p:cNvPicPr>
            <a:picLocks noChangeAspect="1"/>
          </p:cNvPicPr>
          <p:nvPr/>
        </p:nvPicPr>
        <p:blipFill>
          <a:blip r:embed="rId2"/>
          <a:stretch>
            <a:fillRect/>
          </a:stretch>
        </p:blipFill>
        <p:spPr>
          <a:xfrm>
            <a:off x="671008" y="0"/>
            <a:ext cx="3958366" cy="3293715"/>
          </a:xfrm>
          <a:prstGeom prst="rect">
            <a:avLst/>
          </a:prstGeom>
        </p:spPr>
      </p:pic>
      <p:pic>
        <p:nvPicPr>
          <p:cNvPr id="6" name="Picture 5"/>
          <p:cNvPicPr>
            <a:picLocks noChangeAspect="1"/>
          </p:cNvPicPr>
          <p:nvPr/>
        </p:nvPicPr>
        <p:blipFill rotWithShape="1">
          <a:blip r:embed="rId3"/>
          <a:srcRect r="-196" b="7845"/>
          <a:stretch/>
        </p:blipFill>
        <p:spPr>
          <a:xfrm>
            <a:off x="5354170" y="0"/>
            <a:ext cx="3009330" cy="3293715"/>
          </a:xfrm>
          <a:prstGeom prst="rect">
            <a:avLst/>
          </a:prstGeom>
        </p:spPr>
      </p:pic>
    </p:spTree>
    <p:extLst>
      <p:ext uri="{BB962C8B-B14F-4D97-AF65-F5344CB8AC3E}">
        <p14:creationId xmlns:p14="http://schemas.microsoft.com/office/powerpoint/2010/main" val="31578306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50000"/>
                    <a:lumOff val="50000"/>
                  </a:schemeClr>
                </a:solidFill>
              </a:rPr>
              <a:t>ACTIVITY</a:t>
            </a:r>
            <a:endParaRPr lang="en-US" dirty="0">
              <a:solidFill>
                <a:schemeClr val="tx1">
                  <a:lumMod val="50000"/>
                  <a:lumOff val="50000"/>
                </a:schemeClr>
              </a:solidFill>
            </a:endParaRPr>
          </a:p>
        </p:txBody>
      </p:sp>
      <p:sp>
        <p:nvSpPr>
          <p:cNvPr id="3" name="Content Placeholder 2"/>
          <p:cNvSpPr>
            <a:spLocks noGrp="1"/>
          </p:cNvSpPr>
          <p:nvPr>
            <p:ph idx="1"/>
          </p:nvPr>
        </p:nvSpPr>
        <p:spPr/>
        <p:txBody>
          <a:bodyPr/>
          <a:lstStyle/>
          <a:p>
            <a:r>
              <a:rPr lang="en-US" dirty="0" smtClean="0">
                <a:solidFill>
                  <a:schemeClr val="tx1">
                    <a:lumMod val="50000"/>
                    <a:lumOff val="50000"/>
                  </a:schemeClr>
                </a:solidFill>
              </a:rPr>
              <a:t>Take 30 seconds to list 3 examples of spectator sports.</a:t>
            </a:r>
            <a:endParaRPr lang="en-US" dirty="0">
              <a:solidFill>
                <a:schemeClr val="tx1">
                  <a:lumMod val="50000"/>
                  <a:lumOff val="50000"/>
                </a:schemeClr>
              </a:solidFill>
            </a:endParaRPr>
          </a:p>
        </p:txBody>
      </p:sp>
    </p:spTree>
    <p:extLst>
      <p:ext uri="{BB962C8B-B14F-4D97-AF65-F5344CB8AC3E}">
        <p14:creationId xmlns:p14="http://schemas.microsoft.com/office/powerpoint/2010/main" val="40820653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11"/>
            <a:ext cx="8941379" cy="2162287"/>
          </a:xfrm>
        </p:spPr>
        <p:txBody>
          <a:bodyPr>
            <a:normAutofit/>
          </a:bodyPr>
          <a:lstStyle/>
          <a:p>
            <a:r>
              <a:rPr lang="en-US" b="1" u="sng" dirty="0"/>
              <a:t>Spectator </a:t>
            </a:r>
            <a:r>
              <a:rPr lang="en-US" b="1" u="sng" dirty="0" smtClean="0"/>
              <a:t>Sports –</a:t>
            </a:r>
            <a:r>
              <a:rPr lang="en-US" b="1" dirty="0" smtClean="0"/>
              <a:t> such as baseball</a:t>
            </a:r>
            <a:r>
              <a:rPr lang="en-US" b="1" dirty="0"/>
              <a:t>, football, and </a:t>
            </a:r>
            <a:r>
              <a:rPr lang="en-US" b="1" dirty="0" smtClean="0"/>
              <a:t>boxing became very popular</a:t>
            </a:r>
            <a:r>
              <a:rPr lang="en-US" b="1" dirty="0" smtClean="0">
                <a:solidFill>
                  <a:schemeClr val="bg1">
                    <a:lumMod val="65000"/>
                  </a:schemeClr>
                </a:solidFill>
              </a:rPr>
              <a:t> </a:t>
            </a:r>
            <a:r>
              <a:rPr lang="en-US" b="1" dirty="0" smtClean="0"/>
              <a:t>during </a:t>
            </a:r>
            <a:r>
              <a:rPr lang="en-US" b="1" dirty="0"/>
              <a:t>the </a:t>
            </a:r>
            <a:r>
              <a:rPr lang="en-US" b="1" dirty="0" smtClean="0"/>
              <a:t>1920’s</a:t>
            </a:r>
            <a:endParaRPr lang="en-US" dirty="0" smtClean="0">
              <a:solidFill>
                <a:schemeClr val="bg1">
                  <a:lumMod val="65000"/>
                </a:schemeClr>
              </a:solidFill>
            </a:endParaRPr>
          </a:p>
        </p:txBody>
      </p:sp>
      <p:pic>
        <p:nvPicPr>
          <p:cNvPr id="4" name="Picture 3"/>
          <p:cNvPicPr>
            <a:picLocks noChangeAspect="1"/>
          </p:cNvPicPr>
          <p:nvPr/>
        </p:nvPicPr>
        <p:blipFill>
          <a:blip r:embed="rId2"/>
          <a:stretch>
            <a:fillRect/>
          </a:stretch>
        </p:blipFill>
        <p:spPr>
          <a:xfrm>
            <a:off x="0" y="914351"/>
            <a:ext cx="4224737" cy="2582334"/>
          </a:xfrm>
          <a:prstGeom prst="rect">
            <a:avLst/>
          </a:prstGeom>
        </p:spPr>
      </p:pic>
      <p:pic>
        <p:nvPicPr>
          <p:cNvPr id="5" name="Picture 4"/>
          <p:cNvPicPr>
            <a:picLocks noChangeAspect="1"/>
          </p:cNvPicPr>
          <p:nvPr/>
        </p:nvPicPr>
        <p:blipFill>
          <a:blip r:embed="rId3"/>
          <a:stretch>
            <a:fillRect/>
          </a:stretch>
        </p:blipFill>
        <p:spPr>
          <a:xfrm>
            <a:off x="4538666" y="876554"/>
            <a:ext cx="1924099" cy="2537486"/>
          </a:xfrm>
          <a:prstGeom prst="rect">
            <a:avLst/>
          </a:prstGeom>
        </p:spPr>
      </p:pic>
      <p:pic>
        <p:nvPicPr>
          <p:cNvPr id="6" name="Picture 5"/>
          <p:cNvPicPr>
            <a:picLocks noChangeAspect="1"/>
          </p:cNvPicPr>
          <p:nvPr/>
        </p:nvPicPr>
        <p:blipFill>
          <a:blip r:embed="rId4"/>
          <a:stretch>
            <a:fillRect/>
          </a:stretch>
        </p:blipFill>
        <p:spPr>
          <a:xfrm>
            <a:off x="-1" y="3598706"/>
            <a:ext cx="2119391" cy="2789934"/>
          </a:xfrm>
          <a:prstGeom prst="rect">
            <a:avLst/>
          </a:prstGeom>
        </p:spPr>
      </p:pic>
      <p:sp>
        <p:nvSpPr>
          <p:cNvPr id="7" name="Rectangle 6"/>
          <p:cNvSpPr/>
          <p:nvPr/>
        </p:nvSpPr>
        <p:spPr>
          <a:xfrm>
            <a:off x="331944" y="6439226"/>
            <a:ext cx="1204176" cy="369332"/>
          </a:xfrm>
          <a:prstGeom prst="rect">
            <a:avLst/>
          </a:prstGeom>
        </p:spPr>
        <p:txBody>
          <a:bodyPr wrap="none">
            <a:spAutoFit/>
          </a:bodyPr>
          <a:lstStyle/>
          <a:p>
            <a:r>
              <a:rPr lang="en-US" dirty="0"/>
              <a:t>Lou Gehrig</a:t>
            </a:r>
          </a:p>
        </p:txBody>
      </p:sp>
      <p:sp>
        <p:nvSpPr>
          <p:cNvPr id="8" name="Rectangle 7"/>
          <p:cNvSpPr/>
          <p:nvPr/>
        </p:nvSpPr>
        <p:spPr>
          <a:xfrm>
            <a:off x="3960623" y="3414040"/>
            <a:ext cx="1156086" cy="369332"/>
          </a:xfrm>
          <a:prstGeom prst="rect">
            <a:avLst/>
          </a:prstGeom>
        </p:spPr>
        <p:txBody>
          <a:bodyPr wrap="none">
            <a:spAutoFit/>
          </a:bodyPr>
          <a:lstStyle/>
          <a:p>
            <a:r>
              <a:rPr lang="en-US" dirty="0" smtClean="0"/>
              <a:t>Babe Ruth</a:t>
            </a:r>
            <a:endParaRPr lang="en-US" dirty="0"/>
          </a:p>
        </p:txBody>
      </p:sp>
      <p:pic>
        <p:nvPicPr>
          <p:cNvPr id="9" name="Picture 8"/>
          <p:cNvPicPr>
            <a:picLocks noChangeAspect="1"/>
          </p:cNvPicPr>
          <p:nvPr/>
        </p:nvPicPr>
        <p:blipFill rotWithShape="1">
          <a:blip r:embed="rId5"/>
          <a:srcRect l="21382" t="-233" r="15836" b="-729"/>
          <a:stretch/>
        </p:blipFill>
        <p:spPr>
          <a:xfrm>
            <a:off x="9674995" y="924468"/>
            <a:ext cx="2149576" cy="4517010"/>
          </a:xfrm>
          <a:prstGeom prst="rect">
            <a:avLst/>
          </a:prstGeom>
        </p:spPr>
      </p:pic>
      <p:sp>
        <p:nvSpPr>
          <p:cNvPr id="10" name="Rectangle 9"/>
          <p:cNvSpPr/>
          <p:nvPr/>
        </p:nvSpPr>
        <p:spPr>
          <a:xfrm>
            <a:off x="10075913" y="5441478"/>
            <a:ext cx="1347741" cy="338554"/>
          </a:xfrm>
          <a:prstGeom prst="rect">
            <a:avLst/>
          </a:prstGeom>
        </p:spPr>
        <p:txBody>
          <a:bodyPr wrap="none">
            <a:spAutoFit/>
          </a:bodyPr>
          <a:lstStyle/>
          <a:p>
            <a:r>
              <a:rPr lang="en-US" sz="1600" dirty="0" smtClean="0"/>
              <a:t>Jack Dempsey</a:t>
            </a:r>
            <a:endParaRPr lang="en-US" sz="1600" dirty="0"/>
          </a:p>
        </p:txBody>
      </p:sp>
      <p:pic>
        <p:nvPicPr>
          <p:cNvPr id="11" name="Picture 10"/>
          <p:cNvPicPr>
            <a:picLocks noChangeAspect="1"/>
          </p:cNvPicPr>
          <p:nvPr/>
        </p:nvPicPr>
        <p:blipFill rotWithShape="1">
          <a:blip r:embed="rId6"/>
          <a:srcRect l="3817" t="1107" r="11190" b="-271"/>
          <a:stretch/>
        </p:blipFill>
        <p:spPr>
          <a:xfrm>
            <a:off x="2250977" y="3783372"/>
            <a:ext cx="3947519" cy="2666438"/>
          </a:xfrm>
          <a:prstGeom prst="rect">
            <a:avLst/>
          </a:prstGeom>
        </p:spPr>
      </p:pic>
      <p:sp>
        <p:nvSpPr>
          <p:cNvPr id="12" name="Rectangle 11"/>
          <p:cNvSpPr/>
          <p:nvPr/>
        </p:nvSpPr>
        <p:spPr>
          <a:xfrm>
            <a:off x="2956182" y="6488668"/>
            <a:ext cx="1582484" cy="369332"/>
          </a:xfrm>
          <a:prstGeom prst="rect">
            <a:avLst/>
          </a:prstGeom>
        </p:spPr>
        <p:txBody>
          <a:bodyPr wrap="none">
            <a:spAutoFit/>
          </a:bodyPr>
          <a:lstStyle/>
          <a:p>
            <a:r>
              <a:rPr lang="en-US" dirty="0" smtClean="0"/>
              <a:t>Curly </a:t>
            </a:r>
            <a:r>
              <a:rPr lang="en-US" dirty="0" err="1" smtClean="0"/>
              <a:t>Lambeau</a:t>
            </a:r>
            <a:endParaRPr lang="en-US" dirty="0"/>
          </a:p>
        </p:txBody>
      </p:sp>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3086" r="14559"/>
          <a:stretch/>
        </p:blipFill>
        <p:spPr bwMode="auto">
          <a:xfrm>
            <a:off x="6659880" y="876554"/>
            <a:ext cx="2285757" cy="456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122651" y="5437824"/>
            <a:ext cx="1469057" cy="369332"/>
          </a:xfrm>
          <a:prstGeom prst="rect">
            <a:avLst/>
          </a:prstGeom>
        </p:spPr>
        <p:txBody>
          <a:bodyPr wrap="none">
            <a:spAutoFit/>
          </a:bodyPr>
          <a:lstStyle/>
          <a:p>
            <a:r>
              <a:rPr lang="en-US" dirty="0" err="1" smtClean="0">
                <a:solidFill>
                  <a:prstClr val="black"/>
                </a:solidFill>
              </a:rPr>
              <a:t>Knute</a:t>
            </a:r>
            <a:r>
              <a:rPr lang="en-US" dirty="0" smtClean="0">
                <a:solidFill>
                  <a:prstClr val="black"/>
                </a:solidFill>
              </a:rPr>
              <a:t> Rockne</a:t>
            </a:r>
            <a:endParaRPr lang="en-US" dirty="0"/>
          </a:p>
        </p:txBody>
      </p:sp>
    </p:spTree>
    <p:extLst>
      <p:ext uri="{BB962C8B-B14F-4D97-AF65-F5344CB8AC3E}">
        <p14:creationId xmlns:p14="http://schemas.microsoft.com/office/powerpoint/2010/main" val="35737229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67" t="5225" r="30" b="6158"/>
          <a:stretch/>
        </p:blipFill>
        <p:spPr>
          <a:xfrm>
            <a:off x="7551868" y="1"/>
            <a:ext cx="4432151" cy="3184650"/>
          </a:xfrm>
          <a:prstGeom prst="rect">
            <a:avLst/>
          </a:prstGeom>
        </p:spPr>
      </p:pic>
      <p:pic>
        <p:nvPicPr>
          <p:cNvPr id="3" name="Picture 2"/>
          <p:cNvPicPr>
            <a:picLocks noChangeAspect="1"/>
          </p:cNvPicPr>
          <p:nvPr/>
        </p:nvPicPr>
        <p:blipFill rotWithShape="1">
          <a:blip r:embed="rId3"/>
          <a:srcRect r="7472" b="323"/>
          <a:stretch/>
        </p:blipFill>
        <p:spPr>
          <a:xfrm>
            <a:off x="1" y="1"/>
            <a:ext cx="5099124" cy="3098574"/>
          </a:xfrm>
          <a:prstGeom prst="rect">
            <a:avLst/>
          </a:prstGeom>
        </p:spPr>
      </p:pic>
      <p:pic>
        <p:nvPicPr>
          <p:cNvPr id="5" name="Picture 4"/>
          <p:cNvPicPr>
            <a:picLocks noChangeAspect="1"/>
          </p:cNvPicPr>
          <p:nvPr/>
        </p:nvPicPr>
        <p:blipFill rotWithShape="1">
          <a:blip r:embed="rId4"/>
          <a:srcRect t="16195" r="-1692"/>
          <a:stretch/>
        </p:blipFill>
        <p:spPr>
          <a:xfrm>
            <a:off x="6965776" y="3356386"/>
            <a:ext cx="5319458" cy="3501614"/>
          </a:xfrm>
          <a:prstGeom prst="rect">
            <a:avLst/>
          </a:prstGeom>
        </p:spPr>
      </p:pic>
      <p:pic>
        <p:nvPicPr>
          <p:cNvPr id="6" name="Picture 5"/>
          <p:cNvPicPr>
            <a:picLocks noChangeAspect="1"/>
          </p:cNvPicPr>
          <p:nvPr/>
        </p:nvPicPr>
        <p:blipFill>
          <a:blip r:embed="rId5"/>
          <a:stretch>
            <a:fillRect/>
          </a:stretch>
        </p:blipFill>
        <p:spPr>
          <a:xfrm>
            <a:off x="1" y="3218707"/>
            <a:ext cx="5099124" cy="3639294"/>
          </a:xfrm>
          <a:prstGeom prst="rect">
            <a:avLst/>
          </a:prstGeom>
        </p:spPr>
      </p:pic>
    </p:spTree>
    <p:extLst>
      <p:ext uri="{BB962C8B-B14F-4D97-AF65-F5344CB8AC3E}">
        <p14:creationId xmlns:p14="http://schemas.microsoft.com/office/powerpoint/2010/main" val="3730026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59978"/>
            <a:ext cx="12019098" cy="567891"/>
          </a:xfrm>
        </p:spPr>
        <p:txBody>
          <a:bodyPr>
            <a:normAutofit/>
          </a:bodyPr>
          <a:lstStyle/>
          <a:p>
            <a:r>
              <a:rPr lang="en-US" sz="2800" b="1" dirty="0" smtClean="0">
                <a:latin typeface="+mn-lt"/>
              </a:rPr>
              <a:t>Some Movie Stars of the 1920’s – Charlie Chaplin, Buster Keaton &amp; Greta </a:t>
            </a:r>
            <a:r>
              <a:rPr lang="en-US" sz="2800" b="1" dirty="0" err="1" smtClean="0">
                <a:latin typeface="+mn-lt"/>
              </a:rPr>
              <a:t>Garbo</a:t>
            </a:r>
            <a:endParaRPr lang="en-US" sz="2800" b="1" dirty="0">
              <a:latin typeface="+mn-lt"/>
            </a:endParaRPr>
          </a:p>
        </p:txBody>
      </p:sp>
      <p:pic>
        <p:nvPicPr>
          <p:cNvPr id="4" name="Content Placeholder 3"/>
          <p:cNvPicPr>
            <a:picLocks noGrp="1" noChangeAspect="1"/>
          </p:cNvPicPr>
          <p:nvPr>
            <p:ph idx="1"/>
          </p:nvPr>
        </p:nvPicPr>
        <p:blipFill>
          <a:blip r:embed="rId2"/>
          <a:stretch>
            <a:fillRect/>
          </a:stretch>
        </p:blipFill>
        <p:spPr>
          <a:xfrm>
            <a:off x="185738" y="1083337"/>
            <a:ext cx="2676525" cy="1704975"/>
          </a:xfrm>
          <a:prstGeom prst="rect">
            <a:avLst/>
          </a:prstGeom>
        </p:spPr>
      </p:pic>
      <p:sp>
        <p:nvSpPr>
          <p:cNvPr id="5" name="TextBox 4"/>
          <p:cNvSpPr txBox="1"/>
          <p:nvPr/>
        </p:nvSpPr>
        <p:spPr>
          <a:xfrm>
            <a:off x="484094" y="2915322"/>
            <a:ext cx="2969111" cy="369332"/>
          </a:xfrm>
          <a:prstGeom prst="rect">
            <a:avLst/>
          </a:prstGeom>
          <a:noFill/>
        </p:spPr>
        <p:txBody>
          <a:bodyPr wrap="square" rtlCol="0">
            <a:spAutoFit/>
          </a:bodyPr>
          <a:lstStyle/>
          <a:p>
            <a:r>
              <a:rPr lang="en-US" dirty="0" smtClean="0">
                <a:solidFill>
                  <a:schemeClr val="bg1">
                    <a:lumMod val="65000"/>
                  </a:schemeClr>
                </a:solidFill>
              </a:rPr>
              <a:t>Charlie Chaplin</a:t>
            </a:r>
            <a:endParaRPr lang="en-US" dirty="0">
              <a:solidFill>
                <a:schemeClr val="bg1">
                  <a:lumMod val="65000"/>
                </a:schemeClr>
              </a:solidFill>
            </a:endParaRPr>
          </a:p>
        </p:txBody>
      </p:sp>
      <p:pic>
        <p:nvPicPr>
          <p:cNvPr id="6" name="Picture 5"/>
          <p:cNvPicPr>
            <a:picLocks noChangeAspect="1"/>
          </p:cNvPicPr>
          <p:nvPr/>
        </p:nvPicPr>
        <p:blipFill rotWithShape="1">
          <a:blip r:embed="rId3"/>
          <a:srcRect t="6530" r="19576" b="6952"/>
          <a:stretch/>
        </p:blipFill>
        <p:spPr>
          <a:xfrm>
            <a:off x="3306183" y="1075765"/>
            <a:ext cx="2728857" cy="2280621"/>
          </a:xfrm>
          <a:prstGeom prst="rect">
            <a:avLst/>
          </a:prstGeom>
        </p:spPr>
      </p:pic>
      <p:sp>
        <p:nvSpPr>
          <p:cNvPr id="7" name="Rectangle 6"/>
          <p:cNvSpPr/>
          <p:nvPr/>
        </p:nvSpPr>
        <p:spPr>
          <a:xfrm>
            <a:off x="5403517" y="3470244"/>
            <a:ext cx="1499962" cy="369332"/>
          </a:xfrm>
          <a:prstGeom prst="rect">
            <a:avLst/>
          </a:prstGeom>
        </p:spPr>
        <p:txBody>
          <a:bodyPr wrap="none">
            <a:spAutoFit/>
          </a:bodyPr>
          <a:lstStyle/>
          <a:p>
            <a:r>
              <a:rPr lang="en-US" dirty="0" smtClean="0">
                <a:solidFill>
                  <a:schemeClr val="bg1">
                    <a:lumMod val="65000"/>
                  </a:schemeClr>
                </a:solidFill>
              </a:rPr>
              <a:t>Buster Keaton</a:t>
            </a:r>
            <a:endParaRPr lang="en-US" dirty="0">
              <a:solidFill>
                <a:schemeClr val="bg1">
                  <a:lumMod val="65000"/>
                </a:schemeClr>
              </a:solidFill>
            </a:endParaRPr>
          </a:p>
        </p:txBody>
      </p:sp>
      <p:pic>
        <p:nvPicPr>
          <p:cNvPr id="8" name="Picture 7"/>
          <p:cNvPicPr>
            <a:picLocks noChangeAspect="1"/>
          </p:cNvPicPr>
          <p:nvPr/>
        </p:nvPicPr>
        <p:blipFill>
          <a:blip r:embed="rId4"/>
          <a:stretch>
            <a:fillRect/>
          </a:stretch>
        </p:blipFill>
        <p:spPr>
          <a:xfrm>
            <a:off x="6152197" y="1075540"/>
            <a:ext cx="2990700" cy="2280845"/>
          </a:xfrm>
          <a:prstGeom prst="rect">
            <a:avLst/>
          </a:prstGeom>
        </p:spPr>
      </p:pic>
      <p:pic>
        <p:nvPicPr>
          <p:cNvPr id="9" name="Picture 8"/>
          <p:cNvPicPr>
            <a:picLocks noChangeAspect="1"/>
          </p:cNvPicPr>
          <p:nvPr/>
        </p:nvPicPr>
        <p:blipFill>
          <a:blip r:embed="rId5"/>
          <a:stretch>
            <a:fillRect/>
          </a:stretch>
        </p:blipFill>
        <p:spPr>
          <a:xfrm>
            <a:off x="9552791" y="276005"/>
            <a:ext cx="2466307" cy="3087816"/>
          </a:xfrm>
          <a:prstGeom prst="rect">
            <a:avLst/>
          </a:prstGeom>
        </p:spPr>
      </p:pic>
      <p:sp>
        <p:nvSpPr>
          <p:cNvPr id="10" name="Rectangle 9"/>
          <p:cNvSpPr/>
          <p:nvPr/>
        </p:nvSpPr>
        <p:spPr>
          <a:xfrm>
            <a:off x="9918019" y="3394941"/>
            <a:ext cx="1339790" cy="369332"/>
          </a:xfrm>
          <a:prstGeom prst="rect">
            <a:avLst/>
          </a:prstGeom>
        </p:spPr>
        <p:txBody>
          <a:bodyPr wrap="none">
            <a:spAutoFit/>
          </a:bodyPr>
          <a:lstStyle/>
          <a:p>
            <a:r>
              <a:rPr lang="en-US" dirty="0" smtClean="0">
                <a:solidFill>
                  <a:schemeClr val="bg1">
                    <a:lumMod val="65000"/>
                  </a:schemeClr>
                </a:solidFill>
              </a:rPr>
              <a:t>Greta </a:t>
            </a:r>
            <a:r>
              <a:rPr lang="en-US" dirty="0" err="1" smtClean="0">
                <a:solidFill>
                  <a:schemeClr val="bg1">
                    <a:lumMod val="65000"/>
                  </a:schemeClr>
                </a:solidFill>
              </a:rPr>
              <a:t>Garbo</a:t>
            </a:r>
            <a:endParaRPr lang="en-US" dirty="0">
              <a:solidFill>
                <a:schemeClr val="bg1">
                  <a:lumMod val="65000"/>
                </a:schemeClr>
              </a:solidFill>
            </a:endParaRPr>
          </a:p>
        </p:txBody>
      </p:sp>
    </p:spTree>
    <p:extLst>
      <p:ext uri="{BB962C8B-B14F-4D97-AF65-F5344CB8AC3E}">
        <p14:creationId xmlns:p14="http://schemas.microsoft.com/office/powerpoint/2010/main" val="953204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Friday, November 13, 2015</a:t>
            </a:r>
            <a:endParaRPr lang="en-US" dirty="0"/>
          </a:p>
        </p:txBody>
      </p:sp>
      <p:sp>
        <p:nvSpPr>
          <p:cNvPr id="3" name="Content Placeholder 2"/>
          <p:cNvSpPr>
            <a:spLocks noGrp="1"/>
          </p:cNvSpPr>
          <p:nvPr>
            <p:ph idx="1"/>
          </p:nvPr>
        </p:nvSpPr>
        <p:spPr/>
        <p:txBody>
          <a:bodyPr>
            <a:normAutofit/>
          </a:bodyPr>
          <a:lstStyle/>
          <a:p>
            <a:r>
              <a:rPr lang="en-US" sz="3200" dirty="0" smtClean="0"/>
              <a:t>What were 3 consumer products that became popular during the 1920’s? (Hint: Review from Friday.)</a:t>
            </a:r>
            <a:endParaRPr lang="en-US" sz="3200" dirty="0"/>
          </a:p>
        </p:txBody>
      </p:sp>
    </p:spTree>
    <p:extLst>
      <p:ext uri="{BB962C8B-B14F-4D97-AF65-F5344CB8AC3E}">
        <p14:creationId xmlns:p14="http://schemas.microsoft.com/office/powerpoint/2010/main" val="22829886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
            <a:ext cx="12192001" cy="5682112"/>
          </a:xfrm>
        </p:spPr>
        <p:txBody>
          <a:bodyPr/>
          <a:lstStyle/>
          <a:p>
            <a:r>
              <a:rPr lang="en-US" b="1" u="sng" dirty="0"/>
              <a:t>Harry Houdini </a:t>
            </a:r>
            <a:r>
              <a:rPr lang="en-US" sz="2400" u="sng" dirty="0">
                <a:solidFill>
                  <a:schemeClr val="bg1">
                    <a:lumMod val="65000"/>
                  </a:schemeClr>
                </a:solidFill>
              </a:rPr>
              <a:t>(</a:t>
            </a:r>
            <a:r>
              <a:rPr lang="en-US" sz="2400" u="sng" dirty="0" smtClean="0">
                <a:solidFill>
                  <a:schemeClr val="bg1">
                    <a:lumMod val="65000"/>
                  </a:schemeClr>
                </a:solidFill>
              </a:rPr>
              <a:t>1874-1926) </a:t>
            </a:r>
            <a:r>
              <a:rPr lang="en-US" b="1" dirty="0" smtClean="0"/>
              <a:t>–</a:t>
            </a:r>
            <a:r>
              <a:rPr lang="en-US" b="1" dirty="0" smtClean="0">
                <a:solidFill>
                  <a:schemeClr val="bg1">
                    <a:lumMod val="65000"/>
                  </a:schemeClr>
                </a:solidFill>
              </a:rPr>
              <a:t> </a:t>
            </a:r>
            <a:r>
              <a:rPr lang="en-US" b="1" dirty="0" smtClean="0"/>
              <a:t>magician,</a:t>
            </a:r>
            <a:r>
              <a:rPr lang="en-US" b="1" dirty="0"/>
              <a:t> </a:t>
            </a:r>
            <a:r>
              <a:rPr lang="en-US" b="1" dirty="0" smtClean="0"/>
              <a:t>escape artist, stunt performer, celebrity</a:t>
            </a:r>
          </a:p>
          <a:p>
            <a:r>
              <a:rPr lang="de-DE" sz="2400" dirty="0">
                <a:solidFill>
                  <a:schemeClr val="bg1">
                    <a:lumMod val="65000"/>
                  </a:schemeClr>
                </a:solidFill>
              </a:rPr>
              <a:t>B</a:t>
            </a:r>
            <a:r>
              <a:rPr lang="de-DE" sz="2400" dirty="0" smtClean="0">
                <a:solidFill>
                  <a:schemeClr val="bg1">
                    <a:lumMod val="65000"/>
                  </a:schemeClr>
                </a:solidFill>
              </a:rPr>
              <a:t>orn</a:t>
            </a:r>
            <a:r>
              <a:rPr lang="de-DE" sz="2400" dirty="0">
                <a:solidFill>
                  <a:schemeClr val="bg1">
                    <a:lumMod val="65000"/>
                  </a:schemeClr>
                </a:solidFill>
              </a:rPr>
              <a:t> Erik Weisz in </a:t>
            </a:r>
            <a:r>
              <a:rPr lang="de-DE" sz="2400" dirty="0" smtClean="0">
                <a:solidFill>
                  <a:schemeClr val="bg1">
                    <a:lumMod val="65000"/>
                  </a:schemeClr>
                </a:solidFill>
              </a:rPr>
              <a:t>Budapest, Hungary.</a:t>
            </a:r>
          </a:p>
          <a:p>
            <a:r>
              <a:rPr lang="de-DE" sz="2400" dirty="0" smtClean="0">
                <a:solidFill>
                  <a:schemeClr val="bg1">
                    <a:lumMod val="65000"/>
                  </a:schemeClr>
                </a:solidFill>
              </a:rPr>
              <a:t>He performed for the British Royal Family, </a:t>
            </a:r>
          </a:p>
          <a:p>
            <a:pPr marL="0" indent="0">
              <a:buNone/>
            </a:pPr>
            <a:r>
              <a:rPr lang="de-DE" sz="2400" dirty="0">
                <a:solidFill>
                  <a:schemeClr val="bg1">
                    <a:lumMod val="65000"/>
                  </a:schemeClr>
                </a:solidFill>
              </a:rPr>
              <a:t> </a:t>
            </a:r>
            <a:r>
              <a:rPr lang="de-DE" sz="2400" dirty="0" smtClean="0">
                <a:solidFill>
                  <a:schemeClr val="bg1">
                    <a:lumMod val="65000"/>
                  </a:schemeClr>
                </a:solidFill>
              </a:rPr>
              <a:t>   Kaiser Welhelm &amp; Czar Nicholas II and President Wilson</a:t>
            </a:r>
          </a:p>
          <a:p>
            <a:endParaRPr lang="de-DE" dirty="0" smtClean="0"/>
          </a:p>
          <a:p>
            <a:endParaRPr lang="en-US" dirty="0"/>
          </a:p>
        </p:txBody>
      </p:sp>
      <p:pic>
        <p:nvPicPr>
          <p:cNvPr id="4" name="Picture 3"/>
          <p:cNvPicPr>
            <a:picLocks noChangeAspect="1"/>
          </p:cNvPicPr>
          <p:nvPr/>
        </p:nvPicPr>
        <p:blipFill>
          <a:blip r:embed="rId2"/>
          <a:stretch>
            <a:fillRect/>
          </a:stretch>
        </p:blipFill>
        <p:spPr>
          <a:xfrm>
            <a:off x="4733365" y="3123336"/>
            <a:ext cx="1896931" cy="3207539"/>
          </a:xfrm>
          <a:prstGeom prst="rect">
            <a:avLst/>
          </a:prstGeom>
        </p:spPr>
      </p:pic>
      <p:pic>
        <p:nvPicPr>
          <p:cNvPr id="5" name="Picture 4"/>
          <p:cNvPicPr>
            <a:picLocks noChangeAspect="1"/>
          </p:cNvPicPr>
          <p:nvPr/>
        </p:nvPicPr>
        <p:blipFill>
          <a:blip r:embed="rId3"/>
          <a:stretch>
            <a:fillRect/>
          </a:stretch>
        </p:blipFill>
        <p:spPr>
          <a:xfrm>
            <a:off x="0" y="3132521"/>
            <a:ext cx="2144358" cy="3166081"/>
          </a:xfrm>
          <a:prstGeom prst="rect">
            <a:avLst/>
          </a:prstGeom>
        </p:spPr>
      </p:pic>
      <p:pic>
        <p:nvPicPr>
          <p:cNvPr id="7" name="Picture 6"/>
          <p:cNvPicPr>
            <a:picLocks noChangeAspect="1"/>
          </p:cNvPicPr>
          <p:nvPr/>
        </p:nvPicPr>
        <p:blipFill>
          <a:blip r:embed="rId4"/>
          <a:stretch>
            <a:fillRect/>
          </a:stretch>
        </p:blipFill>
        <p:spPr>
          <a:xfrm>
            <a:off x="2237591" y="3130476"/>
            <a:ext cx="2372606" cy="3168127"/>
          </a:xfrm>
          <a:prstGeom prst="rect">
            <a:avLst/>
          </a:prstGeom>
        </p:spPr>
      </p:pic>
      <p:pic>
        <p:nvPicPr>
          <p:cNvPr id="8" name="Picture 7"/>
          <p:cNvPicPr>
            <a:picLocks noChangeAspect="1"/>
          </p:cNvPicPr>
          <p:nvPr/>
        </p:nvPicPr>
        <p:blipFill>
          <a:blip r:embed="rId5"/>
          <a:stretch>
            <a:fillRect/>
          </a:stretch>
        </p:blipFill>
        <p:spPr>
          <a:xfrm>
            <a:off x="7589180" y="1172584"/>
            <a:ext cx="4376908" cy="5316084"/>
          </a:xfrm>
          <a:prstGeom prst="rect">
            <a:avLst/>
          </a:prstGeom>
        </p:spPr>
      </p:pic>
      <p:sp>
        <p:nvSpPr>
          <p:cNvPr id="9" name="Rectangle 8"/>
          <p:cNvSpPr/>
          <p:nvPr/>
        </p:nvSpPr>
        <p:spPr>
          <a:xfrm>
            <a:off x="304800" y="6488668"/>
            <a:ext cx="11087548" cy="369332"/>
          </a:xfrm>
          <a:prstGeom prst="rect">
            <a:avLst/>
          </a:prstGeom>
        </p:spPr>
        <p:txBody>
          <a:bodyPr wrap="square">
            <a:spAutoFit/>
          </a:bodyPr>
          <a:lstStyle/>
          <a:p>
            <a:r>
              <a:rPr lang="de-DE" b="1" dirty="0">
                <a:solidFill>
                  <a:srgbClr val="FF0000"/>
                </a:solidFill>
              </a:rPr>
              <a:t>http://www.mnn.com/lifestyle/arts-culture/stories/15-fascinating-facts-about-houdini</a:t>
            </a:r>
          </a:p>
        </p:txBody>
      </p:sp>
    </p:spTree>
    <p:extLst>
      <p:ext uri="{BB962C8B-B14F-4D97-AF65-F5344CB8AC3E}">
        <p14:creationId xmlns:p14="http://schemas.microsoft.com/office/powerpoint/2010/main" val="40579025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81" y="3474720"/>
            <a:ext cx="12192000" cy="3541338"/>
          </a:xfrm>
        </p:spPr>
        <p:txBody>
          <a:bodyPr/>
          <a:lstStyle/>
          <a:p>
            <a:r>
              <a:rPr lang="en-US" b="1" u="sng" dirty="0" smtClean="0"/>
              <a:t>Vaudeville</a:t>
            </a:r>
            <a:r>
              <a:rPr lang="en-US" b="1" dirty="0" smtClean="0"/>
              <a:t> - live stage theater </a:t>
            </a:r>
            <a:r>
              <a:rPr lang="en-US" b="1" dirty="0"/>
              <a:t>entertainment </a:t>
            </a:r>
            <a:r>
              <a:rPr lang="en-US" b="1" dirty="0" smtClean="0">
                <a:solidFill>
                  <a:schemeClr val="bg1">
                    <a:lumMod val="65000"/>
                  </a:schemeClr>
                </a:solidFill>
              </a:rPr>
              <a:t>(dancers, comedians, singers) </a:t>
            </a:r>
            <a:r>
              <a:rPr lang="en-US" b="1" dirty="0" smtClean="0"/>
              <a:t>popular throughout US cities (1880’s-1930’s) before movies</a:t>
            </a:r>
          </a:p>
          <a:p>
            <a:r>
              <a:rPr lang="en-US" dirty="0" smtClean="0">
                <a:solidFill>
                  <a:schemeClr val="bg1">
                    <a:lumMod val="65000"/>
                  </a:schemeClr>
                </a:solidFill>
              </a:rPr>
              <a:t>Theaters were located throughout the U.S.</a:t>
            </a:r>
          </a:p>
          <a:p>
            <a:r>
              <a:rPr lang="en-US" dirty="0" smtClean="0">
                <a:solidFill>
                  <a:schemeClr val="bg1">
                    <a:lumMod val="65000"/>
                  </a:schemeClr>
                </a:solidFill>
              </a:rPr>
              <a:t>The popularity of movies brought an end to live entertainment.</a:t>
            </a:r>
          </a:p>
          <a:p>
            <a:r>
              <a:rPr lang="en-US" dirty="0" smtClean="0">
                <a:solidFill>
                  <a:schemeClr val="bg1">
                    <a:lumMod val="65000"/>
                  </a:schemeClr>
                </a:solidFill>
              </a:rPr>
              <a:t>*Why do you think the U.S. began to switch from live entertainment to movies?*</a:t>
            </a:r>
          </a:p>
        </p:txBody>
      </p:sp>
      <p:pic>
        <p:nvPicPr>
          <p:cNvPr id="4" name="Picture 3"/>
          <p:cNvPicPr>
            <a:picLocks noChangeAspect="1"/>
          </p:cNvPicPr>
          <p:nvPr/>
        </p:nvPicPr>
        <p:blipFill>
          <a:blip r:embed="rId2"/>
          <a:stretch>
            <a:fillRect/>
          </a:stretch>
        </p:blipFill>
        <p:spPr>
          <a:xfrm>
            <a:off x="9070681" y="0"/>
            <a:ext cx="3123192" cy="2386439"/>
          </a:xfrm>
          <a:prstGeom prst="rect">
            <a:avLst/>
          </a:prstGeom>
        </p:spPr>
      </p:pic>
      <p:pic>
        <p:nvPicPr>
          <p:cNvPr id="5" name="Picture 4"/>
          <p:cNvPicPr>
            <a:picLocks noChangeAspect="1"/>
          </p:cNvPicPr>
          <p:nvPr/>
        </p:nvPicPr>
        <p:blipFill>
          <a:blip r:embed="rId3"/>
          <a:stretch>
            <a:fillRect/>
          </a:stretch>
        </p:blipFill>
        <p:spPr>
          <a:xfrm>
            <a:off x="5108899" y="0"/>
            <a:ext cx="3815376" cy="2146149"/>
          </a:xfrm>
          <a:prstGeom prst="rect">
            <a:avLst/>
          </a:prstGeom>
        </p:spPr>
      </p:pic>
      <p:sp>
        <p:nvSpPr>
          <p:cNvPr id="6" name="Rectangle 5"/>
          <p:cNvSpPr/>
          <p:nvPr/>
        </p:nvSpPr>
        <p:spPr>
          <a:xfrm>
            <a:off x="5959434" y="2155606"/>
            <a:ext cx="2025363" cy="461665"/>
          </a:xfrm>
          <a:prstGeom prst="rect">
            <a:avLst/>
          </a:prstGeom>
        </p:spPr>
        <p:txBody>
          <a:bodyPr wrap="none">
            <a:spAutoFit/>
          </a:bodyPr>
          <a:lstStyle/>
          <a:p>
            <a:r>
              <a:rPr lang="en-US" sz="2400" b="1" dirty="0" smtClean="0"/>
              <a:t>Marx Brothers</a:t>
            </a:r>
            <a:endParaRPr lang="en-US" sz="2400" b="1" dirty="0"/>
          </a:p>
        </p:txBody>
      </p:sp>
      <p:pic>
        <p:nvPicPr>
          <p:cNvPr id="7" name="Picture 6"/>
          <p:cNvPicPr>
            <a:picLocks noChangeAspect="1"/>
          </p:cNvPicPr>
          <p:nvPr/>
        </p:nvPicPr>
        <p:blipFill>
          <a:blip r:embed="rId4"/>
          <a:stretch>
            <a:fillRect/>
          </a:stretch>
        </p:blipFill>
        <p:spPr>
          <a:xfrm>
            <a:off x="25581" y="0"/>
            <a:ext cx="4936912" cy="2850776"/>
          </a:xfrm>
          <a:prstGeom prst="rect">
            <a:avLst/>
          </a:prstGeom>
        </p:spPr>
      </p:pic>
    </p:spTree>
    <p:extLst>
      <p:ext uri="{BB962C8B-B14F-4D97-AF65-F5344CB8AC3E}">
        <p14:creationId xmlns:p14="http://schemas.microsoft.com/office/powerpoint/2010/main" val="21010845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304"/>
            <a:ext cx="10515600" cy="1325563"/>
          </a:xfrm>
        </p:spPr>
        <p:txBody>
          <a:bodyPr/>
          <a:lstStyle/>
          <a:p>
            <a:r>
              <a:rPr lang="en-US" b="1" dirty="0" smtClean="0">
                <a:latin typeface="+mn-lt"/>
              </a:rPr>
              <a:t>Popular Authors of the 1920’s</a:t>
            </a:r>
            <a:endParaRPr lang="en-US" b="1" dirty="0">
              <a:latin typeface="+mn-lt"/>
            </a:endParaRPr>
          </a:p>
        </p:txBody>
      </p:sp>
      <p:sp>
        <p:nvSpPr>
          <p:cNvPr id="3" name="Content Placeholder 2"/>
          <p:cNvSpPr>
            <a:spLocks noGrp="1"/>
          </p:cNvSpPr>
          <p:nvPr>
            <p:ph idx="1"/>
          </p:nvPr>
        </p:nvSpPr>
        <p:spPr>
          <a:xfrm>
            <a:off x="0" y="1581374"/>
            <a:ext cx="7282927" cy="4595589"/>
          </a:xfrm>
        </p:spPr>
        <p:txBody>
          <a:bodyPr>
            <a:normAutofit/>
          </a:bodyPr>
          <a:lstStyle/>
          <a:p>
            <a:r>
              <a:rPr lang="en-US" b="1" u="sng" dirty="0" smtClean="0"/>
              <a:t>F. Scott Fitzgerald </a:t>
            </a:r>
            <a:r>
              <a:rPr lang="en-US" dirty="0" smtClean="0"/>
              <a:t>–</a:t>
            </a:r>
            <a:r>
              <a:rPr lang="en-US" b="1" dirty="0" smtClean="0"/>
              <a:t> </a:t>
            </a:r>
            <a:r>
              <a:rPr lang="en-US" b="1" i="1" dirty="0" smtClean="0"/>
              <a:t>“The Great Gatsby” </a:t>
            </a:r>
            <a:r>
              <a:rPr lang="en-US" dirty="0" smtClean="0">
                <a:solidFill>
                  <a:schemeClr val="bg1">
                    <a:lumMod val="65000"/>
                  </a:schemeClr>
                </a:solidFill>
              </a:rPr>
              <a:t>– story about a millionaire during the 1920’s</a:t>
            </a:r>
          </a:p>
          <a:p>
            <a:r>
              <a:rPr lang="en-US" b="1" u="sng" dirty="0" smtClean="0"/>
              <a:t>Ernest Hemingway-</a:t>
            </a:r>
            <a:r>
              <a:rPr lang="en-US" b="1" u="sng" dirty="0" smtClean="0">
                <a:solidFill>
                  <a:schemeClr val="bg1">
                    <a:lumMod val="65000"/>
                  </a:schemeClr>
                </a:solidFill>
              </a:rPr>
              <a:t> </a:t>
            </a:r>
            <a:r>
              <a:rPr lang="en-US" dirty="0" smtClean="0">
                <a:solidFill>
                  <a:schemeClr val="bg1">
                    <a:lumMod val="65000"/>
                  </a:schemeClr>
                </a:solidFill>
              </a:rPr>
              <a:t>one of the most famous American authors.</a:t>
            </a:r>
          </a:p>
          <a:p>
            <a:pPr lvl="1"/>
            <a:r>
              <a:rPr lang="en-US" sz="2800" b="1" i="1" dirty="0" smtClean="0"/>
              <a:t>“The Old Man and the Sea”</a:t>
            </a:r>
          </a:p>
          <a:p>
            <a:pPr lvl="1"/>
            <a:r>
              <a:rPr lang="en-US" sz="2800" dirty="0" smtClean="0">
                <a:solidFill>
                  <a:schemeClr val="bg1">
                    <a:lumMod val="65000"/>
                  </a:schemeClr>
                </a:solidFill>
              </a:rPr>
              <a:t>Farewell to Arms (1929) – Love story with a WWI setting</a:t>
            </a:r>
            <a:endParaRPr lang="en-US" sz="2800" dirty="0">
              <a:solidFill>
                <a:schemeClr val="bg1">
                  <a:lumMod val="65000"/>
                </a:schemeClr>
              </a:solidFill>
            </a:endParaRPr>
          </a:p>
        </p:txBody>
      </p:sp>
      <p:pic>
        <p:nvPicPr>
          <p:cNvPr id="4" name="Picture 3"/>
          <p:cNvPicPr>
            <a:picLocks noChangeAspect="1"/>
          </p:cNvPicPr>
          <p:nvPr/>
        </p:nvPicPr>
        <p:blipFill>
          <a:blip r:embed="rId2"/>
          <a:stretch>
            <a:fillRect/>
          </a:stretch>
        </p:blipFill>
        <p:spPr>
          <a:xfrm>
            <a:off x="10187492" y="3902335"/>
            <a:ext cx="1785769" cy="2678654"/>
          </a:xfrm>
          <a:prstGeom prst="rect">
            <a:avLst/>
          </a:prstGeom>
        </p:spPr>
      </p:pic>
      <p:pic>
        <p:nvPicPr>
          <p:cNvPr id="5" name="Picture 4"/>
          <p:cNvPicPr>
            <a:picLocks noChangeAspect="1"/>
          </p:cNvPicPr>
          <p:nvPr/>
        </p:nvPicPr>
        <p:blipFill>
          <a:blip r:embed="rId3"/>
          <a:stretch>
            <a:fillRect/>
          </a:stretch>
        </p:blipFill>
        <p:spPr>
          <a:xfrm>
            <a:off x="10402645" y="75304"/>
            <a:ext cx="1650039" cy="2568884"/>
          </a:xfrm>
          <a:prstGeom prst="rect">
            <a:avLst/>
          </a:prstGeom>
        </p:spPr>
      </p:pic>
      <p:pic>
        <p:nvPicPr>
          <p:cNvPr id="6" name="Picture 5"/>
          <p:cNvPicPr>
            <a:picLocks noChangeAspect="1"/>
          </p:cNvPicPr>
          <p:nvPr/>
        </p:nvPicPr>
        <p:blipFill rotWithShape="1">
          <a:blip r:embed="rId4"/>
          <a:srcRect l="38392" t="659" r="14926" b="2493"/>
          <a:stretch/>
        </p:blipFill>
        <p:spPr>
          <a:xfrm>
            <a:off x="8154295" y="0"/>
            <a:ext cx="1897861" cy="2624866"/>
          </a:xfrm>
          <a:prstGeom prst="rect">
            <a:avLst/>
          </a:prstGeom>
        </p:spPr>
      </p:pic>
      <p:pic>
        <p:nvPicPr>
          <p:cNvPr id="7" name="Picture 6"/>
          <p:cNvPicPr>
            <a:picLocks noChangeAspect="1"/>
          </p:cNvPicPr>
          <p:nvPr/>
        </p:nvPicPr>
        <p:blipFill>
          <a:blip r:embed="rId5"/>
          <a:stretch>
            <a:fillRect/>
          </a:stretch>
        </p:blipFill>
        <p:spPr>
          <a:xfrm>
            <a:off x="7862832" y="3926540"/>
            <a:ext cx="2150229" cy="2615005"/>
          </a:xfrm>
          <a:prstGeom prst="rect">
            <a:avLst/>
          </a:prstGeom>
        </p:spPr>
      </p:pic>
    </p:spTree>
    <p:extLst>
      <p:ext uri="{BB962C8B-B14F-4D97-AF65-F5344CB8AC3E}">
        <p14:creationId xmlns:p14="http://schemas.microsoft.com/office/powerpoint/2010/main" val="4524947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92480"/>
            <a:ext cx="12192000" cy="5384483"/>
          </a:xfrm>
        </p:spPr>
        <p:txBody>
          <a:bodyPr>
            <a:normAutofit/>
          </a:bodyPr>
          <a:lstStyle/>
          <a:p>
            <a:pPr lvl="1">
              <a:lnSpc>
                <a:spcPct val="100000"/>
              </a:lnSpc>
              <a:spcBef>
                <a:spcPts val="0"/>
              </a:spcBef>
            </a:pPr>
            <a:r>
              <a:rPr lang="en-US" sz="3200" dirty="0">
                <a:solidFill>
                  <a:schemeClr val="bg1">
                    <a:lumMod val="65000"/>
                  </a:schemeClr>
                </a:solidFill>
                <a:ea typeface="+mj-ea"/>
                <a:cs typeface="+mj-cs"/>
              </a:rPr>
              <a:t>1924 – The First Macy’s </a:t>
            </a:r>
            <a:r>
              <a:rPr lang="en-US" sz="3200" dirty="0" smtClean="0">
                <a:solidFill>
                  <a:schemeClr val="bg1">
                    <a:lumMod val="65000"/>
                  </a:schemeClr>
                </a:solidFill>
                <a:ea typeface="+mj-ea"/>
                <a:cs typeface="+mj-cs"/>
              </a:rPr>
              <a:t>Parade</a:t>
            </a:r>
          </a:p>
          <a:p>
            <a:pPr lvl="1">
              <a:lnSpc>
                <a:spcPct val="100000"/>
              </a:lnSpc>
              <a:spcBef>
                <a:spcPts val="0"/>
              </a:spcBef>
            </a:pPr>
            <a:r>
              <a:rPr lang="en-US" sz="3200" dirty="0" smtClean="0">
                <a:solidFill>
                  <a:schemeClr val="bg1">
                    <a:lumMod val="65000"/>
                  </a:schemeClr>
                </a:solidFill>
                <a:ea typeface="+mj-ea"/>
                <a:cs typeface="+mj-cs"/>
              </a:rPr>
              <a:t>It was originally called The Macy’s Christmas Parade since it was the beginning of the Christmas shopping season.</a:t>
            </a:r>
          </a:p>
          <a:p>
            <a:pPr lvl="1">
              <a:lnSpc>
                <a:spcPct val="100000"/>
              </a:lnSpc>
              <a:spcBef>
                <a:spcPts val="0"/>
              </a:spcBef>
            </a:pPr>
            <a:r>
              <a:rPr lang="en-US" sz="3200" dirty="0" smtClean="0">
                <a:solidFill>
                  <a:schemeClr val="bg1">
                    <a:lumMod val="65000"/>
                  </a:schemeClr>
                </a:solidFill>
                <a:ea typeface="+mj-ea"/>
                <a:cs typeface="+mj-cs"/>
              </a:rPr>
              <a:t>By 1929 they changed the name to Macy’s Thanksgiving Day Parade.</a:t>
            </a:r>
            <a:endParaRPr lang="en-US" sz="3200" dirty="0" smtClean="0"/>
          </a:p>
          <a:p>
            <a:pPr lvl="1">
              <a:lnSpc>
                <a:spcPct val="150000"/>
              </a:lnSpc>
              <a:spcBef>
                <a:spcPts val="0"/>
              </a:spcBef>
            </a:pPr>
            <a:endParaRPr lang="en-US" dirty="0" smtClean="0">
              <a:solidFill>
                <a:schemeClr val="bg1">
                  <a:lumMod val="65000"/>
                </a:schemeClr>
              </a:solidFill>
              <a:latin typeface="Calibri Light"/>
              <a:ea typeface="+mj-ea"/>
              <a:cs typeface="+mj-cs"/>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797" b="14432"/>
          <a:stretch/>
        </p:blipFill>
        <p:spPr bwMode="auto">
          <a:xfrm>
            <a:off x="9826070" y="3559784"/>
            <a:ext cx="2365930" cy="329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8" y="3559784"/>
            <a:ext cx="4149369" cy="329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4919" y="3559783"/>
            <a:ext cx="4175761" cy="329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85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7017"/>
          </a:xfrm>
        </p:spPr>
        <p:txBody>
          <a:bodyPr>
            <a:normAutofit fontScale="90000"/>
          </a:bodyPr>
          <a:lstStyle/>
          <a:p>
            <a:r>
              <a:rPr lang="en-US" dirty="0" smtClean="0">
                <a:solidFill>
                  <a:schemeClr val="tx1">
                    <a:lumMod val="50000"/>
                    <a:lumOff val="50000"/>
                  </a:schemeClr>
                </a:solidFill>
              </a:rPr>
              <a:t>Review</a:t>
            </a:r>
            <a:endParaRPr lang="en-US" dirty="0">
              <a:solidFill>
                <a:schemeClr val="tx1">
                  <a:lumMod val="50000"/>
                  <a:lumOff val="50000"/>
                </a:schemeClr>
              </a:solidFill>
            </a:endParaRPr>
          </a:p>
        </p:txBody>
      </p:sp>
      <p:sp>
        <p:nvSpPr>
          <p:cNvPr id="3" name="Content Placeholder 2"/>
          <p:cNvSpPr>
            <a:spLocks noGrp="1"/>
          </p:cNvSpPr>
          <p:nvPr>
            <p:ph idx="1"/>
          </p:nvPr>
        </p:nvSpPr>
        <p:spPr>
          <a:xfrm>
            <a:off x="0" y="627016"/>
            <a:ext cx="12192000" cy="6230983"/>
          </a:xfrm>
        </p:spPr>
        <p:txBody>
          <a:bodyPr>
            <a:normAutofit/>
          </a:bodyPr>
          <a:lstStyle/>
          <a:p>
            <a:r>
              <a:rPr lang="en-US" dirty="0" smtClean="0">
                <a:solidFill>
                  <a:schemeClr val="tx1">
                    <a:lumMod val="50000"/>
                    <a:lumOff val="50000"/>
                  </a:schemeClr>
                </a:solidFill>
              </a:rPr>
              <a:t>Changes in the mass media during the 1920s</a:t>
            </a:r>
          </a:p>
          <a:p>
            <a:pPr lvl="1"/>
            <a:r>
              <a:rPr lang="en-US" sz="2800" dirty="0" smtClean="0">
                <a:solidFill>
                  <a:schemeClr val="tx1">
                    <a:lumMod val="50000"/>
                    <a:lumOff val="50000"/>
                  </a:schemeClr>
                </a:solidFill>
              </a:rPr>
              <a:t>Radios</a:t>
            </a:r>
          </a:p>
          <a:p>
            <a:pPr lvl="1"/>
            <a:r>
              <a:rPr lang="en-US" sz="2800" dirty="0" smtClean="0">
                <a:solidFill>
                  <a:schemeClr val="tx1">
                    <a:lumMod val="50000"/>
                    <a:lumOff val="50000"/>
                  </a:schemeClr>
                </a:solidFill>
              </a:rPr>
              <a:t>Newspapers</a:t>
            </a:r>
          </a:p>
          <a:p>
            <a:pPr lvl="1"/>
            <a:r>
              <a:rPr lang="en-US" sz="2800" dirty="0" smtClean="0">
                <a:solidFill>
                  <a:schemeClr val="tx1">
                    <a:lumMod val="50000"/>
                    <a:lumOff val="50000"/>
                  </a:schemeClr>
                </a:solidFill>
              </a:rPr>
              <a:t>*Why did news travel quicker during the 1920s?*</a:t>
            </a:r>
          </a:p>
          <a:p>
            <a:r>
              <a:rPr lang="en-US" dirty="0" smtClean="0">
                <a:solidFill>
                  <a:schemeClr val="tx1">
                    <a:lumMod val="50000"/>
                    <a:lumOff val="50000"/>
                  </a:schemeClr>
                </a:solidFill>
              </a:rPr>
              <a:t>The Rise of Spectator Sports</a:t>
            </a:r>
          </a:p>
          <a:p>
            <a:pPr lvl="1"/>
            <a:r>
              <a:rPr lang="en-US" sz="2800" dirty="0" smtClean="0">
                <a:solidFill>
                  <a:schemeClr val="tx1">
                    <a:lumMod val="50000"/>
                    <a:lumOff val="50000"/>
                  </a:schemeClr>
                </a:solidFill>
              </a:rPr>
              <a:t>Baseball, boxing, football</a:t>
            </a:r>
          </a:p>
          <a:p>
            <a:r>
              <a:rPr lang="en-US" dirty="0" smtClean="0">
                <a:solidFill>
                  <a:schemeClr val="tx1">
                    <a:lumMod val="50000"/>
                    <a:lumOff val="50000"/>
                  </a:schemeClr>
                </a:solidFill>
              </a:rPr>
              <a:t>Entertainment</a:t>
            </a:r>
          </a:p>
          <a:p>
            <a:pPr lvl="1"/>
            <a:r>
              <a:rPr lang="en-US" sz="2800" dirty="0" smtClean="0">
                <a:solidFill>
                  <a:schemeClr val="tx1">
                    <a:lumMod val="50000"/>
                    <a:lumOff val="50000"/>
                  </a:schemeClr>
                </a:solidFill>
              </a:rPr>
              <a:t>Actors and actresses in new movies</a:t>
            </a:r>
          </a:p>
          <a:p>
            <a:pPr lvl="1"/>
            <a:r>
              <a:rPr lang="en-US" sz="2800" dirty="0" smtClean="0">
                <a:solidFill>
                  <a:schemeClr val="tx1">
                    <a:lumMod val="50000"/>
                    <a:lumOff val="50000"/>
                  </a:schemeClr>
                </a:solidFill>
              </a:rPr>
              <a:t>*What are two examples?*</a:t>
            </a:r>
            <a:endParaRPr lang="en-US" sz="2800" dirty="0">
              <a:solidFill>
                <a:schemeClr val="tx1">
                  <a:lumMod val="50000"/>
                  <a:lumOff val="50000"/>
                </a:schemeClr>
              </a:solidFill>
            </a:endParaRPr>
          </a:p>
        </p:txBody>
      </p:sp>
      <p:pic>
        <p:nvPicPr>
          <p:cNvPr id="4" name="Picture 3"/>
          <p:cNvPicPr>
            <a:picLocks noChangeAspect="1"/>
          </p:cNvPicPr>
          <p:nvPr/>
        </p:nvPicPr>
        <p:blipFill>
          <a:blip r:embed="rId2"/>
          <a:stretch>
            <a:fillRect/>
          </a:stretch>
        </p:blipFill>
        <p:spPr>
          <a:xfrm>
            <a:off x="9018043" y="313508"/>
            <a:ext cx="2725148" cy="2164268"/>
          </a:xfrm>
          <a:prstGeom prst="rect">
            <a:avLst/>
          </a:prstGeom>
        </p:spPr>
      </p:pic>
      <p:pic>
        <p:nvPicPr>
          <p:cNvPr id="5" name="Picture 4"/>
          <p:cNvPicPr>
            <a:picLocks noChangeAspect="1"/>
          </p:cNvPicPr>
          <p:nvPr/>
        </p:nvPicPr>
        <p:blipFill>
          <a:blip r:embed="rId3"/>
          <a:stretch>
            <a:fillRect/>
          </a:stretch>
        </p:blipFill>
        <p:spPr>
          <a:xfrm>
            <a:off x="7518297" y="3103188"/>
            <a:ext cx="4224894" cy="2584928"/>
          </a:xfrm>
          <a:prstGeom prst="rect">
            <a:avLst/>
          </a:prstGeom>
        </p:spPr>
      </p:pic>
    </p:spTree>
    <p:extLst>
      <p:ext uri="{BB962C8B-B14F-4D97-AF65-F5344CB8AC3E}">
        <p14:creationId xmlns:p14="http://schemas.microsoft.com/office/powerpoint/2010/main" val="29966639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Closure Activity</a:t>
            </a:r>
            <a:endParaRPr lang="en-US" dirty="0"/>
          </a:p>
        </p:txBody>
      </p:sp>
      <p:sp>
        <p:nvSpPr>
          <p:cNvPr id="3" name="Content Placeholder 2"/>
          <p:cNvSpPr>
            <a:spLocks noGrp="1"/>
          </p:cNvSpPr>
          <p:nvPr>
            <p:ph idx="1"/>
          </p:nvPr>
        </p:nvSpPr>
        <p:spPr/>
        <p:txBody>
          <a:bodyPr>
            <a:normAutofit/>
          </a:bodyPr>
          <a:lstStyle/>
          <a:p>
            <a:r>
              <a:rPr lang="en-US" sz="3600" dirty="0" smtClean="0"/>
              <a:t>List 2 </a:t>
            </a:r>
            <a:r>
              <a:rPr lang="en-US" sz="3600" dirty="0"/>
              <a:t>activities that people did during the 1920s and </a:t>
            </a:r>
            <a:r>
              <a:rPr lang="en-US" sz="3600" dirty="0" smtClean="0"/>
              <a:t>1 change </a:t>
            </a:r>
            <a:r>
              <a:rPr lang="en-US" sz="3600" dirty="0"/>
              <a:t>to the mass media. </a:t>
            </a:r>
          </a:p>
        </p:txBody>
      </p:sp>
    </p:spTree>
    <p:extLst>
      <p:ext uri="{BB962C8B-B14F-4D97-AF65-F5344CB8AC3E}">
        <p14:creationId xmlns:p14="http://schemas.microsoft.com/office/powerpoint/2010/main" val="31428378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65000"/>
                  </a:schemeClr>
                </a:solidFill>
              </a:rPr>
              <a:t>The Stock Market Crash of 1929</a:t>
            </a:r>
            <a:endParaRPr lang="en-US" dirty="0">
              <a:solidFill>
                <a:schemeClr val="bg1">
                  <a:lumMod val="65000"/>
                </a:schemeClr>
              </a:solidFill>
            </a:endParaRPr>
          </a:p>
        </p:txBody>
      </p:sp>
      <p:sp>
        <p:nvSpPr>
          <p:cNvPr id="3" name="Content Placeholder 2"/>
          <p:cNvSpPr>
            <a:spLocks noGrp="1"/>
          </p:cNvSpPr>
          <p:nvPr>
            <p:ph idx="1"/>
          </p:nvPr>
        </p:nvSpPr>
        <p:spPr/>
        <p:txBody>
          <a:bodyPr>
            <a:normAutofit/>
          </a:bodyPr>
          <a:lstStyle/>
          <a:p>
            <a:r>
              <a:rPr lang="en-US" sz="3200" dirty="0">
                <a:solidFill>
                  <a:schemeClr val="bg1">
                    <a:lumMod val="65000"/>
                  </a:schemeClr>
                </a:solidFill>
              </a:rPr>
              <a:t>In the aftermath of </a:t>
            </a:r>
            <a:r>
              <a:rPr lang="en-US" sz="3200" dirty="0" smtClean="0">
                <a:solidFill>
                  <a:schemeClr val="bg1">
                    <a:lumMod val="65000"/>
                  </a:schemeClr>
                </a:solidFill>
              </a:rPr>
              <a:t>the Stock Market Crash of 1929, America </a:t>
            </a:r>
            <a:r>
              <a:rPr lang="en-US" sz="3200" dirty="0">
                <a:solidFill>
                  <a:schemeClr val="bg1">
                    <a:lumMod val="65000"/>
                  </a:schemeClr>
                </a:solidFill>
              </a:rPr>
              <a:t>and the rest of the industrialized world spiraled downward into the Great Depression (1929-39), the deepest and longest-lasting economic downturn in the history of the Western industrialized world up to that time.</a:t>
            </a:r>
          </a:p>
        </p:txBody>
      </p:sp>
    </p:spTree>
    <p:extLst>
      <p:ext uri="{BB962C8B-B14F-4D97-AF65-F5344CB8AC3E}">
        <p14:creationId xmlns:p14="http://schemas.microsoft.com/office/powerpoint/2010/main" val="55176014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r>
              <a:rPr lang="en-US" b="1" u="sng" dirty="0"/>
              <a:t>Stock Market Crash (1929) </a:t>
            </a:r>
            <a:r>
              <a:rPr lang="en-US" b="1" dirty="0"/>
              <a:t>- An enormous decrease in stock prices trading on Wall Street. This crash began the Great Depression.</a:t>
            </a:r>
          </a:p>
          <a:p>
            <a:r>
              <a:rPr lang="en-US" b="1" u="sng" dirty="0" smtClean="0"/>
              <a:t>Black </a:t>
            </a:r>
            <a:r>
              <a:rPr lang="en-US" b="1" u="sng" dirty="0"/>
              <a:t>Tuesday </a:t>
            </a:r>
            <a:r>
              <a:rPr lang="en-US" b="1" dirty="0"/>
              <a:t>- Oct 29, 1929 one of the largest one-day drops in stock market history.</a:t>
            </a:r>
          </a:p>
          <a:p>
            <a:r>
              <a:rPr lang="en-US" sz="2400" dirty="0" smtClean="0">
                <a:solidFill>
                  <a:schemeClr val="bg1">
                    <a:lumMod val="65000"/>
                  </a:schemeClr>
                </a:solidFill>
              </a:rPr>
              <a:t>Sep </a:t>
            </a:r>
            <a:r>
              <a:rPr lang="en-US" sz="2400" dirty="0">
                <a:solidFill>
                  <a:schemeClr val="bg1">
                    <a:lumMod val="65000"/>
                  </a:schemeClr>
                </a:solidFill>
              </a:rPr>
              <a:t>3, 1929, the stock market reached its </a:t>
            </a:r>
            <a:r>
              <a:rPr lang="en-US" sz="2400" dirty="0" smtClean="0">
                <a:solidFill>
                  <a:schemeClr val="bg1">
                    <a:lumMod val="65000"/>
                  </a:schemeClr>
                </a:solidFill>
              </a:rPr>
              <a:t>peak but 2 days later began to drop. Stock </a:t>
            </a:r>
            <a:r>
              <a:rPr lang="en-US" sz="2400" dirty="0">
                <a:solidFill>
                  <a:schemeClr val="bg1">
                    <a:lumMod val="65000"/>
                  </a:schemeClr>
                </a:solidFill>
              </a:rPr>
              <a:t>prices fluctuated throughout September and into October. </a:t>
            </a:r>
          </a:p>
          <a:p>
            <a:r>
              <a:rPr lang="en-US" sz="2400" dirty="0" smtClean="0">
                <a:solidFill>
                  <a:schemeClr val="bg1">
                    <a:lumMod val="65000"/>
                  </a:schemeClr>
                </a:solidFill>
              </a:rPr>
              <a:t>Thursday</a:t>
            </a:r>
            <a:r>
              <a:rPr lang="en-US" sz="2400" dirty="0">
                <a:solidFill>
                  <a:schemeClr val="bg1">
                    <a:lumMod val="65000"/>
                  </a:schemeClr>
                </a:solidFill>
              </a:rPr>
              <a:t>, </a:t>
            </a:r>
            <a:r>
              <a:rPr lang="en-US" sz="2400" dirty="0" smtClean="0">
                <a:solidFill>
                  <a:schemeClr val="bg1">
                    <a:lumMod val="65000"/>
                  </a:schemeClr>
                </a:solidFill>
              </a:rPr>
              <a:t>Oct </a:t>
            </a:r>
            <a:r>
              <a:rPr lang="en-US" sz="2400" dirty="0">
                <a:solidFill>
                  <a:schemeClr val="bg1">
                    <a:lumMod val="65000"/>
                  </a:schemeClr>
                </a:solidFill>
              </a:rPr>
              <a:t>24, 1929, stock prices plummeted. Vast numbers of people were selling their stocks. A crowd gathered outside of the New York Stock Exchange on Wall Street, stunned at the downturn. </a:t>
            </a:r>
            <a:r>
              <a:rPr lang="en-US" sz="2400" dirty="0" smtClean="0">
                <a:solidFill>
                  <a:schemeClr val="bg1">
                    <a:lumMod val="65000"/>
                  </a:schemeClr>
                </a:solidFill>
              </a:rPr>
              <a:t>People </a:t>
            </a:r>
            <a:r>
              <a:rPr lang="en-US" sz="2400" dirty="0">
                <a:solidFill>
                  <a:schemeClr val="bg1">
                    <a:lumMod val="65000"/>
                  </a:schemeClr>
                </a:solidFill>
              </a:rPr>
              <a:t>across the country watched the </a:t>
            </a:r>
            <a:r>
              <a:rPr lang="en-US" sz="2400" dirty="0" smtClean="0">
                <a:solidFill>
                  <a:schemeClr val="bg1">
                    <a:lumMod val="65000"/>
                  </a:schemeClr>
                </a:solidFill>
              </a:rPr>
              <a:t>tickertape spell </a:t>
            </a:r>
            <a:r>
              <a:rPr lang="en-US" sz="2400" dirty="0">
                <a:solidFill>
                  <a:schemeClr val="bg1">
                    <a:lumMod val="65000"/>
                  </a:schemeClr>
                </a:solidFill>
              </a:rPr>
              <a:t>their doom.</a:t>
            </a:r>
          </a:p>
          <a:p>
            <a:pPr fontAlgn="base"/>
            <a:r>
              <a:rPr lang="en-US" sz="2400" dirty="0" smtClean="0">
                <a:solidFill>
                  <a:schemeClr val="bg1">
                    <a:lumMod val="65000"/>
                  </a:schemeClr>
                </a:solidFill>
              </a:rPr>
              <a:t>Hoping </a:t>
            </a:r>
            <a:r>
              <a:rPr lang="en-US" sz="2400" dirty="0">
                <a:solidFill>
                  <a:schemeClr val="bg1">
                    <a:lumMod val="65000"/>
                  </a:schemeClr>
                </a:solidFill>
              </a:rPr>
              <a:t>to get out of the stock market before they lost everything, they decided to sell as the stock prices plummeted.</a:t>
            </a:r>
          </a:p>
          <a:p>
            <a:pPr fontAlgn="base"/>
            <a:r>
              <a:rPr lang="en-US" sz="2400" dirty="0" smtClean="0">
                <a:solidFill>
                  <a:schemeClr val="bg1">
                    <a:lumMod val="65000"/>
                  </a:schemeClr>
                </a:solidFill>
              </a:rPr>
              <a:t>On </a:t>
            </a:r>
            <a:r>
              <a:rPr lang="en-US" sz="2400" dirty="0">
                <a:solidFill>
                  <a:schemeClr val="bg1">
                    <a:lumMod val="65000"/>
                  </a:schemeClr>
                </a:solidFill>
              </a:rPr>
              <a:t>"Black Tuesday," p</a:t>
            </a:r>
            <a:r>
              <a:rPr lang="en-US" sz="2400" dirty="0" smtClean="0">
                <a:solidFill>
                  <a:schemeClr val="bg1">
                    <a:lumMod val="65000"/>
                  </a:schemeClr>
                </a:solidFill>
              </a:rPr>
              <a:t>eople </a:t>
            </a:r>
            <a:r>
              <a:rPr lang="en-US" sz="2400" dirty="0">
                <a:solidFill>
                  <a:schemeClr val="bg1">
                    <a:lumMod val="65000"/>
                  </a:schemeClr>
                </a:solidFill>
              </a:rPr>
              <a:t>were in a </a:t>
            </a:r>
            <a:r>
              <a:rPr lang="en-US" sz="2400" dirty="0" smtClean="0">
                <a:solidFill>
                  <a:schemeClr val="bg1">
                    <a:lumMod val="65000"/>
                  </a:schemeClr>
                </a:solidFill>
              </a:rPr>
              <a:t>panic and couldn't </a:t>
            </a:r>
            <a:r>
              <a:rPr lang="en-US" sz="2400" dirty="0">
                <a:solidFill>
                  <a:schemeClr val="bg1">
                    <a:lumMod val="65000"/>
                  </a:schemeClr>
                </a:solidFill>
              </a:rPr>
              <a:t>get rid of their stocks fast enough. </a:t>
            </a:r>
            <a:r>
              <a:rPr lang="en-US" sz="2400" dirty="0" smtClean="0">
                <a:solidFill>
                  <a:schemeClr val="bg1">
                    <a:lumMod val="65000"/>
                  </a:schemeClr>
                </a:solidFill>
              </a:rPr>
              <a:t>Since </a:t>
            </a:r>
            <a:r>
              <a:rPr lang="en-US" sz="2400" dirty="0">
                <a:solidFill>
                  <a:schemeClr val="bg1">
                    <a:lumMod val="65000"/>
                  </a:schemeClr>
                </a:solidFill>
              </a:rPr>
              <a:t>everyone was selling and nearly no one was buying, stock prices collapsed. Over 16.4 million shares of stock were sold - a new record.</a:t>
            </a:r>
          </a:p>
          <a:p>
            <a:pPr fontAlgn="base"/>
            <a:r>
              <a:rPr lang="en-US" sz="2400" dirty="0">
                <a:solidFill>
                  <a:schemeClr val="bg1">
                    <a:lumMod val="65000"/>
                  </a:schemeClr>
                </a:solidFill>
              </a:rPr>
              <a:t>Many people lost their entire savings. Numerous banks and businesses were ruined. Faith in banks was destroyed</a:t>
            </a:r>
            <a:r>
              <a:rPr lang="en-US" sz="2400" dirty="0" smtClean="0">
                <a:solidFill>
                  <a:schemeClr val="bg1">
                    <a:lumMod val="65000"/>
                  </a:schemeClr>
                </a:solidFill>
              </a:rPr>
              <a:t>.</a:t>
            </a:r>
            <a:r>
              <a:rPr lang="en-US" sz="2400" dirty="0">
                <a:solidFill>
                  <a:schemeClr val="bg1">
                    <a:lumMod val="65000"/>
                  </a:schemeClr>
                </a:solidFill>
              </a:rPr>
              <a:t> Although there were a number of suicides in the months after Black Tuesday, people were NOT leaping out of their office buildings to deaths, that wasn’t true.</a:t>
            </a:r>
          </a:p>
          <a:p>
            <a:pPr fontAlgn="base"/>
            <a:endParaRPr lang="en-US" sz="2400" dirty="0">
              <a:solidFill>
                <a:schemeClr val="bg1">
                  <a:lumMod val="65000"/>
                </a:schemeClr>
              </a:solidFill>
            </a:endParaRPr>
          </a:p>
          <a:p>
            <a:pPr fontAlgn="base"/>
            <a:endParaRPr lang="en-US" sz="2400" dirty="0"/>
          </a:p>
        </p:txBody>
      </p:sp>
    </p:spTree>
    <p:extLst>
      <p:ext uri="{BB962C8B-B14F-4D97-AF65-F5344CB8AC3E}">
        <p14:creationId xmlns:p14="http://schemas.microsoft.com/office/powerpoint/2010/main" val="11928740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90"/>
            <a:ext cx="7949901" cy="946671"/>
          </a:xfrm>
        </p:spPr>
        <p:txBody>
          <a:bodyPr>
            <a:noAutofit/>
          </a:bodyPr>
          <a:lstStyle/>
          <a:p>
            <a:r>
              <a:rPr lang="en-US" sz="3200" b="1" u="sng" dirty="0" smtClean="0">
                <a:latin typeface="+mn-lt"/>
              </a:rPr>
              <a:t>5 Causes of the Stock Market Crash of 1929</a:t>
            </a:r>
            <a:endParaRPr lang="en-US" sz="3200" b="1" u="sng" dirty="0">
              <a:latin typeface="+mn-lt"/>
            </a:endParaRPr>
          </a:p>
        </p:txBody>
      </p:sp>
      <p:sp>
        <p:nvSpPr>
          <p:cNvPr id="3" name="Content Placeholder 2"/>
          <p:cNvSpPr>
            <a:spLocks noGrp="1"/>
          </p:cNvSpPr>
          <p:nvPr>
            <p:ph idx="1"/>
          </p:nvPr>
        </p:nvSpPr>
        <p:spPr>
          <a:xfrm>
            <a:off x="0" y="737755"/>
            <a:ext cx="7024744" cy="6120245"/>
          </a:xfrm>
        </p:spPr>
        <p:txBody>
          <a:bodyPr>
            <a:normAutofit/>
          </a:bodyPr>
          <a:lstStyle/>
          <a:p>
            <a:pPr marL="514350" indent="-514350">
              <a:buFont typeface="+mj-lt"/>
              <a:buAutoNum type="arabicPeriod"/>
            </a:pPr>
            <a:r>
              <a:rPr lang="en-US" b="1" dirty="0" smtClean="0"/>
              <a:t>Stocks were grossly over priced</a:t>
            </a:r>
          </a:p>
          <a:p>
            <a:pPr marL="514350" indent="-514350">
              <a:buFont typeface="+mj-lt"/>
              <a:buAutoNum type="arabicPeriod"/>
            </a:pPr>
            <a:r>
              <a:rPr lang="en-US" b="1" dirty="0" smtClean="0"/>
              <a:t>They were not equal to their true values </a:t>
            </a:r>
            <a:r>
              <a:rPr lang="en-US" sz="2400" dirty="0" smtClean="0">
                <a:solidFill>
                  <a:schemeClr val="bg1">
                    <a:lumMod val="65000"/>
                  </a:schemeClr>
                </a:solidFill>
              </a:rPr>
              <a:t>which was the earnings of the companies, they were based purely on optimism.</a:t>
            </a:r>
          </a:p>
          <a:p>
            <a:pPr marL="514350" indent="-514350">
              <a:buFont typeface="+mj-lt"/>
              <a:buAutoNum type="arabicPeriod"/>
            </a:pPr>
            <a:r>
              <a:rPr lang="en-US" b="1" dirty="0" smtClean="0"/>
              <a:t>Poor earnings reports showed huge decrease in profits from major corps. </a:t>
            </a:r>
            <a:r>
              <a:rPr lang="en-US" sz="2400" dirty="0" smtClean="0">
                <a:solidFill>
                  <a:schemeClr val="bg1">
                    <a:lumMod val="65000"/>
                  </a:schemeClr>
                </a:solidFill>
              </a:rPr>
              <a:t>(autos, housing, steel).</a:t>
            </a:r>
          </a:p>
          <a:p>
            <a:pPr marL="514350" indent="-514350">
              <a:buFont typeface="+mj-lt"/>
              <a:buAutoNum type="arabicPeriod"/>
            </a:pPr>
            <a:r>
              <a:rPr lang="en-US" b="1" dirty="0" smtClean="0"/>
              <a:t>People panicked after reading negative reports </a:t>
            </a:r>
            <a:r>
              <a:rPr lang="en-US" dirty="0" smtClean="0">
                <a:solidFill>
                  <a:schemeClr val="bg1">
                    <a:lumMod val="65000"/>
                  </a:schemeClr>
                </a:solidFill>
              </a:rPr>
              <a:t>indicated stock market problems, </a:t>
            </a:r>
          </a:p>
          <a:p>
            <a:pPr marL="514350" indent="-514350">
              <a:buFont typeface="+mj-lt"/>
              <a:buAutoNum type="arabicPeriod"/>
            </a:pPr>
            <a:r>
              <a:rPr lang="en-US" b="1" dirty="0" smtClean="0"/>
              <a:t>Rapid sell-offs</a:t>
            </a:r>
            <a:r>
              <a:rPr lang="en-US" dirty="0" smtClean="0"/>
              <a:t>, </a:t>
            </a:r>
            <a:r>
              <a:rPr lang="en-US" b="1" dirty="0" smtClean="0"/>
              <a:t>stock prices plummeted</a:t>
            </a:r>
            <a:r>
              <a:rPr lang="en-US" dirty="0" smtClean="0"/>
              <a:t>, </a:t>
            </a:r>
            <a:r>
              <a:rPr lang="en-US" sz="2400" dirty="0" smtClean="0">
                <a:solidFill>
                  <a:schemeClr val="bg1">
                    <a:lumMod val="65000"/>
                  </a:schemeClr>
                </a:solidFill>
              </a:rPr>
              <a:t>some investors bought these stocks at lower prices. Those who didn’t sell, watch the value of their stock become worthless</a:t>
            </a:r>
            <a:r>
              <a:rPr lang="en-US" dirty="0" smtClean="0">
                <a:solidFill>
                  <a:schemeClr val="bg1">
                    <a:lumMod val="65000"/>
                  </a:schemeClr>
                </a:solidFill>
              </a:rPr>
              <a:t>. </a:t>
            </a:r>
            <a:r>
              <a:rPr lang="en-US" dirty="0" smtClean="0"/>
              <a:t/>
            </a:r>
            <a:br>
              <a:rPr lang="en-US" dirty="0" smtClean="0"/>
            </a:br>
            <a:endParaRPr lang="en-US" dirty="0" smtClean="0"/>
          </a:p>
          <a:p>
            <a:endParaRPr lang="en-US" dirty="0" smtClean="0"/>
          </a:p>
          <a:p>
            <a:endParaRPr lang="en-US" dirty="0" smtClean="0"/>
          </a:p>
        </p:txBody>
      </p:sp>
      <p:pic>
        <p:nvPicPr>
          <p:cNvPr id="4" name="Picture 3"/>
          <p:cNvPicPr>
            <a:picLocks noChangeAspect="1"/>
          </p:cNvPicPr>
          <p:nvPr/>
        </p:nvPicPr>
        <p:blipFill rotWithShape="1">
          <a:blip r:embed="rId3" cstate="print"/>
          <a:srcRect r="37255" b="305"/>
          <a:stretch/>
        </p:blipFill>
        <p:spPr>
          <a:xfrm>
            <a:off x="8218840" y="0"/>
            <a:ext cx="3231354" cy="2883049"/>
          </a:xfrm>
          <a:prstGeom prst="rect">
            <a:avLst/>
          </a:prstGeom>
        </p:spPr>
      </p:pic>
      <p:pic>
        <p:nvPicPr>
          <p:cNvPr id="5" name="Picture 4"/>
          <p:cNvPicPr>
            <a:picLocks noChangeAspect="1"/>
          </p:cNvPicPr>
          <p:nvPr/>
        </p:nvPicPr>
        <p:blipFill rotWithShape="1">
          <a:blip r:embed="rId4" cstate="print"/>
          <a:srcRect r="14242" b="861"/>
          <a:stretch/>
        </p:blipFill>
        <p:spPr>
          <a:xfrm>
            <a:off x="7035502" y="3001385"/>
            <a:ext cx="5110602" cy="3856616"/>
          </a:xfrm>
          <a:prstGeom prst="rect">
            <a:avLst/>
          </a:prstGeom>
        </p:spPr>
      </p:pic>
      <p:sp>
        <p:nvSpPr>
          <p:cNvPr id="6" name="Rectangle 5"/>
          <p:cNvSpPr/>
          <p:nvPr/>
        </p:nvSpPr>
        <p:spPr>
          <a:xfrm>
            <a:off x="464372" y="6138829"/>
            <a:ext cx="6096000" cy="719171"/>
          </a:xfrm>
          <a:prstGeom prst="rect">
            <a:avLst/>
          </a:prstGeom>
        </p:spPr>
        <p:txBody>
          <a:bodyPr>
            <a:spAutoFit/>
          </a:bodyPr>
          <a:lstStyle/>
          <a:p>
            <a:pPr marL="228600" indent="-228600" fontAlgn="base">
              <a:lnSpc>
                <a:spcPct val="90000"/>
              </a:lnSpc>
              <a:spcBef>
                <a:spcPts val="1000"/>
              </a:spcBef>
              <a:buFont typeface="Arial" panose="020B0604020202020204" pitchFamily="34" charset="0"/>
              <a:buChar char="•"/>
            </a:pPr>
            <a:r>
              <a:rPr lang="en-US" sz="1200" dirty="0" smtClean="0">
                <a:solidFill>
                  <a:prstClr val="black"/>
                </a:solidFill>
              </a:rPr>
              <a:t>The Crash of 1929: </a:t>
            </a:r>
            <a:r>
              <a:rPr lang="en-US" sz="1200" dirty="0">
                <a:solidFill>
                  <a:prstClr val="black"/>
                </a:solidFill>
                <a:hlinkClick r:id="rId5"/>
              </a:rPr>
              <a:t>https://www.youtube.com/watch?v=KE9aFqEyUhA</a:t>
            </a:r>
            <a:r>
              <a:rPr lang="en-US" sz="1200" dirty="0">
                <a:solidFill>
                  <a:prstClr val="black"/>
                </a:solidFill>
              </a:rPr>
              <a:t>  (53:00</a:t>
            </a:r>
            <a:r>
              <a:rPr lang="en-US" sz="1200" dirty="0" smtClean="0">
                <a:solidFill>
                  <a:prstClr val="black"/>
                </a:solidFill>
              </a:rPr>
              <a:t>)</a:t>
            </a:r>
          </a:p>
          <a:p>
            <a:pPr marL="228600" indent="-228600" fontAlgn="base">
              <a:lnSpc>
                <a:spcPct val="90000"/>
              </a:lnSpc>
              <a:spcBef>
                <a:spcPts val="1000"/>
              </a:spcBef>
              <a:buFont typeface="Arial" panose="020B0604020202020204" pitchFamily="34" charset="0"/>
              <a:buChar char="•"/>
            </a:pPr>
            <a:r>
              <a:rPr lang="en-US" sz="1200" dirty="0" smtClean="0">
                <a:solidFill>
                  <a:prstClr val="black"/>
                </a:solidFill>
              </a:rPr>
              <a:t>The Great Depression 1929 The Great </a:t>
            </a:r>
            <a:r>
              <a:rPr lang="en-US" sz="1200" dirty="0" err="1" smtClean="0">
                <a:solidFill>
                  <a:prstClr val="black"/>
                </a:solidFill>
              </a:rPr>
              <a:t>Crashn</a:t>
            </a:r>
            <a:r>
              <a:rPr lang="en-US" sz="1200" dirty="0" smtClean="0">
                <a:solidFill>
                  <a:prstClr val="black"/>
                </a:solidFill>
              </a:rPr>
              <a:t> </a:t>
            </a:r>
            <a:r>
              <a:rPr lang="en-US" sz="1200" dirty="0" smtClean="0">
                <a:solidFill>
                  <a:prstClr val="black"/>
                </a:solidFill>
                <a:hlinkClick r:id="rId6"/>
              </a:rPr>
              <a:t>https</a:t>
            </a:r>
            <a:r>
              <a:rPr lang="en-US" sz="1200" dirty="0">
                <a:solidFill>
                  <a:prstClr val="black"/>
                </a:solidFill>
                <a:hlinkClick r:id="rId6"/>
              </a:rPr>
              <a:t>://www.youtube.com/watch?v=POMhTJqw1d4</a:t>
            </a:r>
            <a:r>
              <a:rPr lang="en-US" sz="1200" dirty="0">
                <a:solidFill>
                  <a:prstClr val="black"/>
                </a:solidFill>
              </a:rPr>
              <a:t>   (45:00) </a:t>
            </a:r>
          </a:p>
        </p:txBody>
      </p:sp>
    </p:spTree>
    <p:extLst>
      <p:ext uri="{BB962C8B-B14F-4D97-AF65-F5344CB8AC3E}">
        <p14:creationId xmlns:p14="http://schemas.microsoft.com/office/powerpoint/2010/main" val="393772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36" y="75305"/>
            <a:ext cx="6730173" cy="570154"/>
          </a:xfrm>
        </p:spPr>
        <p:txBody>
          <a:bodyPr>
            <a:normAutofit/>
          </a:bodyPr>
          <a:lstStyle/>
          <a:p>
            <a:r>
              <a:rPr lang="en-US" sz="2800" b="1" u="sng" dirty="0" smtClean="0">
                <a:latin typeface="+mn-lt"/>
              </a:rPr>
              <a:t>Effects of the Stock Market Crash of 1929 </a:t>
            </a:r>
            <a:endParaRPr lang="en-US" sz="2800" b="1" u="sng" dirty="0">
              <a:latin typeface="+mn-lt"/>
            </a:endParaRPr>
          </a:p>
        </p:txBody>
      </p:sp>
      <p:sp>
        <p:nvSpPr>
          <p:cNvPr id="3" name="Content Placeholder 2"/>
          <p:cNvSpPr>
            <a:spLocks noGrp="1"/>
          </p:cNvSpPr>
          <p:nvPr>
            <p:ph idx="1"/>
          </p:nvPr>
        </p:nvSpPr>
        <p:spPr>
          <a:xfrm>
            <a:off x="-2" y="559399"/>
            <a:ext cx="7751619" cy="6298602"/>
          </a:xfrm>
        </p:spPr>
        <p:txBody>
          <a:bodyPr>
            <a:normAutofit/>
          </a:bodyPr>
          <a:lstStyle/>
          <a:p>
            <a:pPr marL="514350" indent="-514350">
              <a:buFont typeface="+mj-lt"/>
              <a:buAutoNum type="arabicPeriod"/>
            </a:pPr>
            <a:r>
              <a:rPr lang="en-US" b="1" dirty="0"/>
              <a:t>T</a:t>
            </a:r>
            <a:r>
              <a:rPr lang="en-US" b="1" dirty="0" smtClean="0"/>
              <a:t>hose who bought stocks on credit were forced to pay their stockbrokers, </a:t>
            </a:r>
            <a:r>
              <a:rPr lang="en-US" sz="2400" dirty="0" smtClean="0">
                <a:solidFill>
                  <a:schemeClr val="bg1">
                    <a:lumMod val="65000"/>
                  </a:schemeClr>
                </a:solidFill>
              </a:rPr>
              <a:t>(many didn’t have the money) </a:t>
            </a:r>
            <a:r>
              <a:rPr lang="en-US" b="1" dirty="0" smtClean="0"/>
              <a:t>they were instantly bankrupt.</a:t>
            </a:r>
          </a:p>
          <a:p>
            <a:pPr marL="514350" indent="-514350">
              <a:buFont typeface="+mj-lt"/>
              <a:buAutoNum type="arabicPeriod"/>
            </a:pPr>
            <a:r>
              <a:rPr lang="en-US" b="1" dirty="0" smtClean="0"/>
              <a:t>Many banks </a:t>
            </a:r>
            <a:r>
              <a:rPr lang="en-US" dirty="0" smtClean="0">
                <a:solidFill>
                  <a:schemeClr val="bg1">
                    <a:lumMod val="65000"/>
                  </a:schemeClr>
                </a:solidFill>
              </a:rPr>
              <a:t>and corporations </a:t>
            </a:r>
            <a:r>
              <a:rPr lang="en-US" b="1" dirty="0" smtClean="0"/>
              <a:t>invested in the market and instantly went bankrupt.</a:t>
            </a:r>
          </a:p>
          <a:p>
            <a:pPr marL="514350" indent="-514350">
              <a:buFont typeface="+mj-lt"/>
              <a:buAutoNum type="arabicPeriod"/>
            </a:pPr>
            <a:r>
              <a:rPr lang="en-US" b="1" u="sng" dirty="0" smtClean="0"/>
              <a:t>Run on banks </a:t>
            </a:r>
            <a:r>
              <a:rPr lang="en-US" b="1" dirty="0" smtClean="0"/>
              <a:t>– people quickly tried to withdrawal all of their money from their banks.  </a:t>
            </a:r>
          </a:p>
          <a:p>
            <a:pPr marL="514350" indent="-514350">
              <a:buFont typeface="+mj-lt"/>
              <a:buAutoNum type="arabicPeriod"/>
            </a:pPr>
            <a:r>
              <a:rPr lang="en-US" b="1" dirty="0" smtClean="0"/>
              <a:t>Thousands of banks collapsed.  Over $16 billion dollars was lost.</a:t>
            </a:r>
          </a:p>
          <a:p>
            <a:pPr fontAlgn="base"/>
            <a:r>
              <a:rPr lang="en-US" sz="2400" dirty="0">
                <a:solidFill>
                  <a:schemeClr val="bg1">
                    <a:lumMod val="65000"/>
                  </a:schemeClr>
                </a:solidFill>
              </a:rPr>
              <a:t>More than 50,000 businesses had failed, and 13.5 million people—more than 20 percent of the wage-earning population—had lost their jobs.</a:t>
            </a:r>
          </a:p>
          <a:p>
            <a:pPr fontAlgn="base"/>
            <a:r>
              <a:rPr lang="en-US" sz="2400" dirty="0">
                <a:solidFill>
                  <a:schemeClr val="bg1">
                    <a:lumMod val="65000"/>
                  </a:schemeClr>
                </a:solidFill>
              </a:rPr>
              <a:t>The era ushered in by the stock market crash was known as the Great Depression</a:t>
            </a:r>
          </a:p>
          <a:p>
            <a:endParaRPr lang="en-US" dirty="0" smtClean="0">
              <a:solidFill>
                <a:schemeClr val="bg1">
                  <a:lumMod val="65000"/>
                </a:schemeClr>
              </a:solidFill>
            </a:endParaRPr>
          </a:p>
          <a:p>
            <a:endParaRPr lang="en-US" dirty="0" smtClean="0"/>
          </a:p>
          <a:p>
            <a:endParaRPr lang="en-US" dirty="0" smtClean="0"/>
          </a:p>
        </p:txBody>
      </p:sp>
      <p:pic>
        <p:nvPicPr>
          <p:cNvPr id="6" name="Picture 5"/>
          <p:cNvPicPr>
            <a:picLocks noChangeAspect="1"/>
          </p:cNvPicPr>
          <p:nvPr/>
        </p:nvPicPr>
        <p:blipFill>
          <a:blip r:embed="rId3" cstate="print"/>
          <a:stretch>
            <a:fillRect/>
          </a:stretch>
        </p:blipFill>
        <p:spPr>
          <a:xfrm>
            <a:off x="7661740" y="0"/>
            <a:ext cx="4530260" cy="3141234"/>
          </a:xfrm>
          <a:prstGeom prst="rect">
            <a:avLst/>
          </a:prstGeom>
        </p:spPr>
      </p:pic>
      <p:pic>
        <p:nvPicPr>
          <p:cNvPr id="8" name="Picture 7"/>
          <p:cNvPicPr>
            <a:picLocks noChangeAspect="1"/>
          </p:cNvPicPr>
          <p:nvPr/>
        </p:nvPicPr>
        <p:blipFill rotWithShape="1">
          <a:blip r:embed="rId4" cstate="print"/>
          <a:srcRect r="-98" b="41203"/>
          <a:stretch/>
        </p:blipFill>
        <p:spPr>
          <a:xfrm>
            <a:off x="7661739" y="3730491"/>
            <a:ext cx="4530259" cy="1496829"/>
          </a:xfrm>
          <a:prstGeom prst="rect">
            <a:avLst/>
          </a:prstGeom>
        </p:spPr>
      </p:pic>
      <p:pic>
        <p:nvPicPr>
          <p:cNvPr id="9" name="Picture 8"/>
          <p:cNvPicPr>
            <a:picLocks noChangeAspect="1"/>
          </p:cNvPicPr>
          <p:nvPr/>
        </p:nvPicPr>
        <p:blipFill rotWithShape="1">
          <a:blip r:embed="rId5" cstate="print"/>
          <a:srcRect r="-2047" b="60122"/>
          <a:stretch/>
        </p:blipFill>
        <p:spPr>
          <a:xfrm>
            <a:off x="7661739" y="5661016"/>
            <a:ext cx="4623493" cy="1196984"/>
          </a:xfrm>
          <a:prstGeom prst="rect">
            <a:avLst/>
          </a:prstGeom>
        </p:spPr>
      </p:pic>
    </p:spTree>
    <p:extLst>
      <p:ext uri="{BB962C8B-B14F-4D97-AF65-F5344CB8AC3E}">
        <p14:creationId xmlns:p14="http://schemas.microsoft.com/office/powerpoint/2010/main" val="37530542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14713" y="120316"/>
            <a:ext cx="8915399" cy="1325563"/>
          </a:xfrm>
        </p:spPr>
        <p:txBody>
          <a:bodyPr/>
          <a:lstStyle/>
          <a:p>
            <a:r>
              <a:rPr lang="en-US" dirty="0" smtClean="0">
                <a:solidFill>
                  <a:schemeClr val="bg1">
                    <a:lumMod val="65000"/>
                  </a:schemeClr>
                </a:solidFill>
                <a:latin typeface="+mn-lt"/>
              </a:rPr>
              <a:t>Charles Lindbergh’s Spirit of St. Louis </a:t>
            </a:r>
            <a:endParaRPr lang="en-US" dirty="0">
              <a:solidFill>
                <a:schemeClr val="bg1">
                  <a:lumMod val="65000"/>
                </a:schemeClr>
              </a:solidFill>
              <a:latin typeface="+mn-lt"/>
            </a:endParaRPr>
          </a:p>
        </p:txBody>
      </p:sp>
      <p:sp>
        <p:nvSpPr>
          <p:cNvPr id="5" name="Rectangle 4"/>
          <p:cNvSpPr/>
          <p:nvPr/>
        </p:nvSpPr>
        <p:spPr>
          <a:xfrm>
            <a:off x="3147883" y="982397"/>
            <a:ext cx="6329603" cy="369332"/>
          </a:xfrm>
          <a:prstGeom prst="rect">
            <a:avLst/>
          </a:prstGeom>
        </p:spPr>
        <p:txBody>
          <a:bodyPr wrap="square">
            <a:spAutoFit/>
          </a:bodyPr>
          <a:lstStyle/>
          <a:p>
            <a:r>
              <a:rPr lang="en-US" dirty="0">
                <a:hlinkClick r:id="rId2"/>
              </a:rPr>
              <a:t>https://</a:t>
            </a:r>
            <a:r>
              <a:rPr lang="en-US" dirty="0" smtClean="0">
                <a:hlinkClick r:id="rId2"/>
              </a:rPr>
              <a:t>www.youtube.com/watch?v=oR1FkSasydM</a:t>
            </a:r>
            <a:r>
              <a:rPr lang="en-US" dirty="0" smtClean="0"/>
              <a:t> (53:00)  </a:t>
            </a:r>
            <a:endParaRPr lang="en-US" dirty="0"/>
          </a:p>
        </p:txBody>
      </p:sp>
      <p:pic>
        <p:nvPicPr>
          <p:cNvPr id="2" name="Picture 1"/>
          <p:cNvPicPr>
            <a:picLocks noChangeAspect="1"/>
          </p:cNvPicPr>
          <p:nvPr/>
        </p:nvPicPr>
        <p:blipFill>
          <a:blip r:embed="rId3"/>
          <a:stretch>
            <a:fillRect/>
          </a:stretch>
        </p:blipFill>
        <p:spPr>
          <a:xfrm>
            <a:off x="7078533" y="1445877"/>
            <a:ext cx="5096940" cy="4009055"/>
          </a:xfrm>
          <a:prstGeom prst="rect">
            <a:avLst/>
          </a:prstGeom>
        </p:spPr>
      </p:pic>
      <p:pic>
        <p:nvPicPr>
          <p:cNvPr id="3" name="Picture 2"/>
          <p:cNvPicPr>
            <a:picLocks noChangeAspect="1"/>
          </p:cNvPicPr>
          <p:nvPr/>
        </p:nvPicPr>
        <p:blipFill>
          <a:blip r:embed="rId4"/>
          <a:stretch>
            <a:fillRect/>
          </a:stretch>
        </p:blipFill>
        <p:spPr>
          <a:xfrm>
            <a:off x="0" y="1445878"/>
            <a:ext cx="6834736" cy="5412121"/>
          </a:xfrm>
          <a:prstGeom prst="rect">
            <a:avLst/>
          </a:prstGeom>
        </p:spPr>
      </p:pic>
    </p:spTree>
    <p:extLst>
      <p:ext uri="{BB962C8B-B14F-4D97-AF65-F5344CB8AC3E}">
        <p14:creationId xmlns:p14="http://schemas.microsoft.com/office/powerpoint/2010/main" val="168320401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TEST TODAY</a:t>
            </a:r>
            <a:endParaRPr lang="en-US" dirty="0">
              <a:latin typeface="+mn-lt"/>
            </a:endParaRPr>
          </a:p>
        </p:txBody>
      </p:sp>
      <p:sp>
        <p:nvSpPr>
          <p:cNvPr id="3" name="Content Placeholder 2"/>
          <p:cNvSpPr>
            <a:spLocks noGrp="1"/>
          </p:cNvSpPr>
          <p:nvPr>
            <p:ph idx="1"/>
          </p:nvPr>
        </p:nvSpPr>
        <p:spPr/>
        <p:txBody>
          <a:bodyPr>
            <a:normAutofit/>
          </a:bodyPr>
          <a:lstStyle/>
          <a:p>
            <a:r>
              <a:rPr lang="en-US" sz="3600" dirty="0" smtClean="0"/>
              <a:t>Date</a:t>
            </a:r>
            <a:r>
              <a:rPr lang="en-US" sz="3600" smtClean="0"/>
              <a:t>: 11-23-15</a:t>
            </a:r>
          </a:p>
          <a:p>
            <a:endParaRPr lang="en-US" sz="3600" dirty="0" smtClean="0"/>
          </a:p>
          <a:p>
            <a:r>
              <a:rPr lang="en-US" sz="3600" dirty="0" smtClean="0"/>
              <a:t>Test Number: 4</a:t>
            </a:r>
          </a:p>
          <a:p>
            <a:endParaRPr lang="en-US" sz="3600" dirty="0"/>
          </a:p>
          <a:p>
            <a:endParaRPr lang="en-US" sz="3600" dirty="0" smtClean="0"/>
          </a:p>
          <a:p>
            <a:r>
              <a:rPr lang="en-US" sz="3600" dirty="0" smtClean="0"/>
              <a:t>Must use pencil…no pen</a:t>
            </a:r>
            <a:endParaRPr lang="en-US" sz="3600" dirty="0"/>
          </a:p>
        </p:txBody>
      </p:sp>
    </p:spTree>
    <p:extLst>
      <p:ext uri="{BB962C8B-B14F-4D97-AF65-F5344CB8AC3E}">
        <p14:creationId xmlns:p14="http://schemas.microsoft.com/office/powerpoint/2010/main" val="17306518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TEST TODAY</a:t>
            </a:r>
            <a:endParaRPr lang="en-US" dirty="0">
              <a:latin typeface="+mn-lt"/>
            </a:endParaRPr>
          </a:p>
        </p:txBody>
      </p:sp>
      <p:sp>
        <p:nvSpPr>
          <p:cNvPr id="3" name="Content Placeholder 2"/>
          <p:cNvSpPr>
            <a:spLocks noGrp="1"/>
          </p:cNvSpPr>
          <p:nvPr>
            <p:ph idx="1"/>
          </p:nvPr>
        </p:nvSpPr>
        <p:spPr/>
        <p:txBody>
          <a:bodyPr>
            <a:normAutofit/>
          </a:bodyPr>
          <a:lstStyle/>
          <a:p>
            <a:r>
              <a:rPr lang="en-US" sz="3600" dirty="0" smtClean="0"/>
              <a:t>Date: 11-24-15</a:t>
            </a:r>
          </a:p>
          <a:p>
            <a:endParaRPr lang="en-US" sz="3600" dirty="0" smtClean="0"/>
          </a:p>
          <a:p>
            <a:r>
              <a:rPr lang="en-US" sz="3600" dirty="0" smtClean="0"/>
              <a:t>Test Number: 4</a:t>
            </a:r>
          </a:p>
          <a:p>
            <a:endParaRPr lang="en-US" sz="3600" dirty="0"/>
          </a:p>
          <a:p>
            <a:endParaRPr lang="en-US" sz="3600" dirty="0" smtClean="0"/>
          </a:p>
          <a:p>
            <a:r>
              <a:rPr lang="en-US" sz="3600" dirty="0" smtClean="0"/>
              <a:t>Must use pencil…no pen</a:t>
            </a:r>
            <a:endParaRPr lang="en-US" sz="3600" dirty="0"/>
          </a:p>
        </p:txBody>
      </p:sp>
    </p:spTree>
    <p:extLst>
      <p:ext uri="{BB962C8B-B14F-4D97-AF65-F5344CB8AC3E}">
        <p14:creationId xmlns:p14="http://schemas.microsoft.com/office/powerpoint/2010/main" val="29863652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07285"/>
          </a:xfrm>
        </p:spPr>
        <p:txBody>
          <a:bodyPr>
            <a:noAutofit/>
          </a:bodyPr>
          <a:lstStyle/>
          <a:p>
            <a:r>
              <a:rPr lang="en-US" sz="1200" dirty="0" smtClean="0">
                <a:latin typeface="+mn-lt"/>
              </a:rPr>
              <a:t>U.S. II Quiz – The Roaring 20’s</a:t>
            </a:r>
            <a:br>
              <a:rPr lang="en-US" sz="1200" dirty="0" smtClean="0">
                <a:latin typeface="+mn-lt"/>
              </a:rPr>
            </a:br>
            <a:r>
              <a:rPr lang="en-US" sz="1200" dirty="0">
                <a:latin typeface="+mn-lt"/>
              </a:rPr>
              <a:t/>
            </a:r>
            <a:br>
              <a:rPr lang="en-US" sz="1200" dirty="0">
                <a:latin typeface="+mn-lt"/>
              </a:rPr>
            </a:br>
            <a:r>
              <a:rPr lang="en-US" sz="1200" dirty="0" smtClean="0">
                <a:latin typeface="+mn-lt"/>
              </a:rPr>
              <a:t>Name: ___________________________________________________________________________________ Date: ___________________________________________ Period: _____________</a:t>
            </a:r>
            <a:br>
              <a:rPr lang="en-US" sz="1200" dirty="0" smtClean="0">
                <a:latin typeface="+mn-lt"/>
              </a:rPr>
            </a:br>
            <a:r>
              <a:rPr lang="en-US" sz="1200" dirty="0">
                <a:latin typeface="+mn-lt"/>
              </a:rPr>
              <a:t/>
            </a:r>
            <a:br>
              <a:rPr lang="en-US" sz="1200" dirty="0">
                <a:latin typeface="+mn-lt"/>
              </a:rPr>
            </a:br>
            <a:r>
              <a:rPr lang="en-US" sz="1200" dirty="0" smtClean="0">
                <a:latin typeface="+mn-lt"/>
              </a:rPr>
              <a:t>Word Bank:</a:t>
            </a:r>
            <a:br>
              <a:rPr lang="en-US" sz="1200" dirty="0" smtClean="0">
                <a:latin typeface="+mn-lt"/>
              </a:rPr>
            </a:br>
            <a:r>
              <a:rPr lang="en-US" sz="1200" dirty="0" smtClean="0">
                <a:latin typeface="+mn-lt"/>
              </a:rPr>
              <a:t/>
            </a:r>
            <a:br>
              <a:rPr lang="en-US" sz="1200" dirty="0" smtClean="0">
                <a:latin typeface="+mn-lt"/>
              </a:rPr>
            </a:br>
            <a:r>
              <a:rPr lang="en-US" sz="1200" dirty="0" smtClean="0">
                <a:latin typeface="+mn-lt"/>
              </a:rPr>
              <a:t>A. Buying on margin		F. Model T</a:t>
            </a:r>
            <a:br>
              <a:rPr lang="en-US" sz="1200" dirty="0" smtClean="0">
                <a:latin typeface="+mn-lt"/>
              </a:rPr>
            </a:br>
            <a:r>
              <a:rPr lang="en-US" sz="1200" dirty="0" smtClean="0">
                <a:latin typeface="+mn-lt"/>
              </a:rPr>
              <a:t>B. Consumerism		G. Prohibition</a:t>
            </a:r>
            <a:br>
              <a:rPr lang="en-US" sz="1200" dirty="0" smtClean="0">
                <a:latin typeface="+mn-lt"/>
              </a:rPr>
            </a:br>
            <a:r>
              <a:rPr lang="en-US" sz="1200" dirty="0" smtClean="0">
                <a:latin typeface="+mn-lt"/>
              </a:rPr>
              <a:t>C. Corporation			H. Stock exchange</a:t>
            </a:r>
            <a:br>
              <a:rPr lang="en-US" sz="1200" dirty="0" smtClean="0">
                <a:latin typeface="+mn-lt"/>
              </a:rPr>
            </a:br>
            <a:r>
              <a:rPr lang="en-US" sz="1200" dirty="0" smtClean="0">
                <a:latin typeface="+mn-lt"/>
              </a:rPr>
              <a:t>D. Henry Ford			I. Temperance Movement</a:t>
            </a:r>
            <a:br>
              <a:rPr lang="en-US" sz="1200" dirty="0" smtClean="0">
                <a:latin typeface="+mn-lt"/>
              </a:rPr>
            </a:br>
            <a:r>
              <a:rPr lang="en-US" sz="1200" dirty="0" smtClean="0">
                <a:latin typeface="+mn-lt"/>
              </a:rPr>
              <a:t>E. Installment Loans		J. Thomas Edison</a:t>
            </a:r>
            <a:endParaRPr lang="en-US" sz="1200" dirty="0">
              <a:latin typeface="+mn-lt"/>
            </a:endParaRPr>
          </a:p>
        </p:txBody>
      </p:sp>
      <p:sp>
        <p:nvSpPr>
          <p:cNvPr id="3" name="Content Placeholder 2"/>
          <p:cNvSpPr>
            <a:spLocks noGrp="1"/>
          </p:cNvSpPr>
          <p:nvPr>
            <p:ph idx="1"/>
          </p:nvPr>
        </p:nvSpPr>
        <p:spPr>
          <a:xfrm>
            <a:off x="0" y="2485016"/>
            <a:ext cx="12192000" cy="4372984"/>
          </a:xfrm>
        </p:spPr>
        <p:txBody>
          <a:bodyPr>
            <a:normAutofit/>
          </a:bodyPr>
          <a:lstStyle/>
          <a:p>
            <a:pPr marL="514350" indent="-514350">
              <a:buFont typeface="+mj-lt"/>
              <a:buAutoNum type="arabicPeriod"/>
            </a:pPr>
            <a:r>
              <a:rPr lang="en-US" sz="1200" dirty="0" smtClean="0"/>
              <a:t>__________ This person developed </a:t>
            </a:r>
            <a:r>
              <a:rPr lang="en-US" sz="1200" dirty="0"/>
              <a:t>his own internal combustion </a:t>
            </a:r>
            <a:r>
              <a:rPr lang="en-US" sz="1200" dirty="0" smtClean="0"/>
              <a:t>engine and built a reliable, affordable car.</a:t>
            </a:r>
          </a:p>
          <a:p>
            <a:pPr marL="514350" indent="-514350">
              <a:buFont typeface="+mj-lt"/>
              <a:buAutoNum type="arabicPeriod"/>
            </a:pPr>
            <a:r>
              <a:rPr lang="en-US" sz="1200" dirty="0" smtClean="0"/>
              <a:t>__________ This was a car that </a:t>
            </a:r>
            <a:r>
              <a:rPr lang="en-US" sz="1200" dirty="0"/>
              <a:t>revolutionized life in the </a:t>
            </a:r>
            <a:r>
              <a:rPr lang="en-US" sz="1200" dirty="0" smtClean="0"/>
              <a:t>U.S.</a:t>
            </a:r>
          </a:p>
          <a:p>
            <a:pPr marL="514350" indent="-514350">
              <a:buFont typeface="+mj-lt"/>
              <a:buAutoNum type="arabicPeriod"/>
            </a:pPr>
            <a:r>
              <a:rPr lang="en-US" sz="1200" dirty="0" smtClean="0"/>
              <a:t>__________ This was a famous U.S. inventor known for the phonograph, </a:t>
            </a:r>
            <a:r>
              <a:rPr lang="en-US" sz="1200" dirty="0"/>
              <a:t>m</a:t>
            </a:r>
            <a:r>
              <a:rPr lang="en-US" sz="1200" dirty="0" smtClean="0"/>
              <a:t>otion </a:t>
            </a:r>
            <a:r>
              <a:rPr lang="en-US" sz="1200" dirty="0"/>
              <a:t>picture </a:t>
            </a:r>
            <a:r>
              <a:rPr lang="en-US" sz="1200" dirty="0" smtClean="0"/>
              <a:t>cameras, and the typewriter.</a:t>
            </a:r>
          </a:p>
          <a:p>
            <a:pPr marL="514350" indent="-514350">
              <a:buFont typeface="+mj-lt"/>
              <a:buAutoNum type="arabicPeriod"/>
            </a:pPr>
            <a:r>
              <a:rPr lang="en-US" sz="1200" dirty="0" smtClean="0"/>
              <a:t>__________ This is increased </a:t>
            </a:r>
            <a:r>
              <a:rPr lang="en-US" sz="1200" dirty="0"/>
              <a:t>demand for consumer </a:t>
            </a:r>
            <a:r>
              <a:rPr lang="en-US" sz="1200" dirty="0" smtClean="0"/>
              <a:t>products. </a:t>
            </a:r>
          </a:p>
          <a:p>
            <a:pPr marL="514350" indent="-514350">
              <a:buFont typeface="+mj-lt"/>
              <a:buAutoNum type="arabicPeriod"/>
            </a:pPr>
            <a:r>
              <a:rPr lang="en-US" sz="1200" dirty="0" smtClean="0"/>
              <a:t>__________ This means buying </a:t>
            </a:r>
            <a:r>
              <a:rPr lang="en-US" sz="1200" dirty="0"/>
              <a:t>products on </a:t>
            </a:r>
            <a:r>
              <a:rPr lang="en-US" sz="1200" dirty="0" smtClean="0"/>
              <a:t>credit.</a:t>
            </a:r>
          </a:p>
          <a:p>
            <a:pPr marL="514350" indent="-514350">
              <a:buFont typeface="+mj-lt"/>
              <a:buAutoNum type="arabicPeriod"/>
            </a:pPr>
            <a:r>
              <a:rPr lang="en-US" sz="1200" dirty="0" smtClean="0"/>
              <a:t>__________ This was a </a:t>
            </a:r>
            <a:r>
              <a:rPr lang="en-US" sz="1200" dirty="0"/>
              <a:t>social movement </a:t>
            </a:r>
            <a:r>
              <a:rPr lang="en-US" sz="1200" dirty="0" smtClean="0"/>
              <a:t>urging </a:t>
            </a:r>
            <a:r>
              <a:rPr lang="en-US" sz="1200" dirty="0"/>
              <a:t>the banning of </a:t>
            </a:r>
            <a:r>
              <a:rPr lang="en-US" sz="1200" dirty="0" smtClean="0"/>
              <a:t>alcohol. </a:t>
            </a:r>
          </a:p>
          <a:p>
            <a:pPr marL="514350" indent="-514350">
              <a:buFont typeface="+mj-lt"/>
              <a:buAutoNum type="arabicPeriod"/>
            </a:pPr>
            <a:r>
              <a:rPr lang="en-US" sz="1200" dirty="0" smtClean="0"/>
              <a:t>__________ This is a </a:t>
            </a:r>
            <a:r>
              <a:rPr lang="en-US" sz="1200" dirty="0"/>
              <a:t>business that is owned by its </a:t>
            </a:r>
            <a:r>
              <a:rPr lang="en-US" sz="1200" dirty="0" smtClean="0"/>
              <a:t>shareholders.</a:t>
            </a:r>
          </a:p>
          <a:p>
            <a:pPr marL="514350" indent="-514350">
              <a:buFont typeface="+mj-lt"/>
              <a:buAutoNum type="arabicPeriod"/>
            </a:pPr>
            <a:r>
              <a:rPr lang="en-US" sz="1200" dirty="0" smtClean="0"/>
              <a:t>__________ This is the marketplace </a:t>
            </a:r>
            <a:r>
              <a:rPr lang="en-US" sz="1200" dirty="0"/>
              <a:t>where investors could </a:t>
            </a:r>
            <a:r>
              <a:rPr lang="en-US" sz="1200" dirty="0" smtClean="0"/>
              <a:t>buy and sell </a:t>
            </a:r>
            <a:r>
              <a:rPr lang="en-US" sz="1200" dirty="0"/>
              <a:t>stock to make a </a:t>
            </a:r>
            <a:r>
              <a:rPr lang="en-US" sz="1200" dirty="0" smtClean="0"/>
              <a:t>profit.</a:t>
            </a:r>
          </a:p>
          <a:p>
            <a:pPr marL="514350" indent="-514350">
              <a:buFont typeface="+mj-lt"/>
              <a:buAutoNum type="arabicPeriod"/>
            </a:pPr>
            <a:r>
              <a:rPr lang="en-US" sz="1200" dirty="0" smtClean="0"/>
              <a:t>__________This is a risky </a:t>
            </a:r>
            <a:r>
              <a:rPr lang="en-US" sz="1200" dirty="0"/>
              <a:t>investment to borrow money from stockbrokers to buy </a:t>
            </a:r>
            <a:r>
              <a:rPr lang="en-US" sz="1200" dirty="0" smtClean="0"/>
              <a:t>stock.</a:t>
            </a:r>
          </a:p>
          <a:p>
            <a:pPr marL="514350" indent="-514350">
              <a:buFont typeface="+mj-lt"/>
              <a:buAutoNum type="arabicPeriod"/>
            </a:pPr>
            <a:r>
              <a:rPr lang="en-US" sz="1200" dirty="0" smtClean="0"/>
              <a:t>__________ This was the period </a:t>
            </a:r>
            <a:r>
              <a:rPr lang="en-US" sz="1200" dirty="0"/>
              <a:t>of time </a:t>
            </a:r>
            <a:r>
              <a:rPr lang="en-US" sz="1200" dirty="0" smtClean="0"/>
              <a:t>when </a:t>
            </a:r>
            <a:r>
              <a:rPr lang="en-US" sz="1200" dirty="0"/>
              <a:t>alcohol </a:t>
            </a:r>
            <a:r>
              <a:rPr lang="en-US" sz="1200" dirty="0" smtClean="0"/>
              <a:t>was banned </a:t>
            </a:r>
            <a:r>
              <a:rPr lang="en-US" sz="1200" dirty="0"/>
              <a:t>in the </a:t>
            </a:r>
            <a:r>
              <a:rPr lang="en-US" sz="1200" dirty="0" smtClean="0"/>
              <a:t>U.S</a:t>
            </a:r>
            <a:r>
              <a:rPr lang="en-US" sz="1200" dirty="0"/>
              <a:t>. </a:t>
            </a:r>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26121072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07285"/>
          </a:xfrm>
        </p:spPr>
        <p:txBody>
          <a:bodyPr>
            <a:noAutofit/>
          </a:bodyPr>
          <a:lstStyle/>
          <a:p>
            <a:r>
              <a:rPr lang="en-US" sz="1200" dirty="0" smtClean="0">
                <a:latin typeface="+mn-lt"/>
              </a:rPr>
              <a:t>U.S. II Quiz – The Roaring 20’s</a:t>
            </a:r>
            <a:br>
              <a:rPr lang="en-US" sz="1200" dirty="0" smtClean="0">
                <a:latin typeface="+mn-lt"/>
              </a:rPr>
            </a:br>
            <a:r>
              <a:rPr lang="en-US" sz="1200" dirty="0" smtClean="0">
                <a:latin typeface="+mn-lt"/>
              </a:rPr>
              <a:t/>
            </a:r>
            <a:br>
              <a:rPr lang="en-US" sz="1200" dirty="0" smtClean="0">
                <a:latin typeface="+mn-lt"/>
              </a:rPr>
            </a:br>
            <a:r>
              <a:rPr lang="en-US" sz="1200" dirty="0">
                <a:latin typeface="+mn-lt"/>
              </a:rPr>
              <a:t/>
            </a:r>
            <a:br>
              <a:rPr lang="en-US" sz="1200" dirty="0">
                <a:latin typeface="+mn-lt"/>
              </a:rPr>
            </a:br>
            <a:r>
              <a:rPr lang="en-US" sz="1200" dirty="0" smtClean="0">
                <a:latin typeface="+mn-lt"/>
              </a:rPr>
              <a:t>Name: ___________________________________________________________________________________ Date: ___________________________________________ Period: _____________</a:t>
            </a:r>
            <a:br>
              <a:rPr lang="en-US" sz="1200" dirty="0" smtClean="0">
                <a:latin typeface="+mn-lt"/>
              </a:rPr>
            </a:br>
            <a:r>
              <a:rPr lang="en-US" sz="1200" dirty="0">
                <a:latin typeface="+mn-lt"/>
              </a:rPr>
              <a:t/>
            </a:r>
            <a:br>
              <a:rPr lang="en-US" sz="1200" dirty="0">
                <a:latin typeface="+mn-lt"/>
              </a:rPr>
            </a:br>
            <a:endParaRPr lang="en-US" sz="1200" dirty="0">
              <a:latin typeface="+mn-lt"/>
            </a:endParaRPr>
          </a:p>
        </p:txBody>
      </p:sp>
      <p:sp>
        <p:nvSpPr>
          <p:cNvPr id="3" name="Content Placeholder 2"/>
          <p:cNvSpPr>
            <a:spLocks noGrp="1"/>
          </p:cNvSpPr>
          <p:nvPr>
            <p:ph idx="1"/>
          </p:nvPr>
        </p:nvSpPr>
        <p:spPr>
          <a:xfrm>
            <a:off x="0" y="2485016"/>
            <a:ext cx="12192000" cy="4372984"/>
          </a:xfrm>
        </p:spPr>
        <p:txBody>
          <a:bodyPr>
            <a:normAutofit/>
          </a:bodyPr>
          <a:lstStyle/>
          <a:p>
            <a:pPr marL="514350" indent="-514350">
              <a:buFont typeface="+mj-lt"/>
              <a:buAutoNum type="arabicPeriod"/>
            </a:pPr>
            <a:r>
              <a:rPr lang="en-US" sz="1200" dirty="0" smtClean="0"/>
              <a:t>__________ This person developed </a:t>
            </a:r>
            <a:r>
              <a:rPr lang="en-US" sz="1200" dirty="0"/>
              <a:t>his own internal combustion </a:t>
            </a:r>
            <a:r>
              <a:rPr lang="en-US" sz="1200" dirty="0" smtClean="0"/>
              <a:t>engine and built a reliable, affordable car.</a:t>
            </a:r>
          </a:p>
          <a:p>
            <a:pPr marL="514350" indent="-514350">
              <a:buFont typeface="+mj-lt"/>
              <a:buAutoNum type="arabicPeriod"/>
            </a:pPr>
            <a:r>
              <a:rPr lang="en-US" sz="1200" dirty="0" smtClean="0"/>
              <a:t>__________ This was a car that </a:t>
            </a:r>
            <a:r>
              <a:rPr lang="en-US" sz="1200" dirty="0"/>
              <a:t>revolutionized life in the </a:t>
            </a:r>
            <a:r>
              <a:rPr lang="en-US" sz="1200" dirty="0" smtClean="0"/>
              <a:t>U.S.</a:t>
            </a:r>
          </a:p>
          <a:p>
            <a:pPr marL="514350" indent="-514350">
              <a:buFont typeface="+mj-lt"/>
              <a:buAutoNum type="arabicPeriod"/>
            </a:pPr>
            <a:r>
              <a:rPr lang="en-US" sz="1200" dirty="0" smtClean="0"/>
              <a:t>__________ This was a famous U.S. inventor known for the phonograph, </a:t>
            </a:r>
            <a:r>
              <a:rPr lang="en-US" sz="1200" dirty="0"/>
              <a:t>m</a:t>
            </a:r>
            <a:r>
              <a:rPr lang="en-US" sz="1200" dirty="0" smtClean="0"/>
              <a:t>otion </a:t>
            </a:r>
            <a:r>
              <a:rPr lang="en-US" sz="1200" dirty="0"/>
              <a:t>picture </a:t>
            </a:r>
            <a:r>
              <a:rPr lang="en-US" sz="1200" dirty="0" smtClean="0"/>
              <a:t>cameras, and the typewriter.</a:t>
            </a:r>
          </a:p>
          <a:p>
            <a:pPr marL="514350" indent="-514350">
              <a:buFont typeface="+mj-lt"/>
              <a:buAutoNum type="arabicPeriod"/>
            </a:pPr>
            <a:r>
              <a:rPr lang="en-US" sz="1200" dirty="0" smtClean="0"/>
              <a:t>__________ This is increased </a:t>
            </a:r>
            <a:r>
              <a:rPr lang="en-US" sz="1200" dirty="0"/>
              <a:t>demand for consumer </a:t>
            </a:r>
            <a:r>
              <a:rPr lang="en-US" sz="1200" dirty="0" smtClean="0"/>
              <a:t>products. </a:t>
            </a:r>
          </a:p>
          <a:p>
            <a:pPr marL="514350" indent="-514350">
              <a:buFont typeface="+mj-lt"/>
              <a:buAutoNum type="arabicPeriod"/>
            </a:pPr>
            <a:r>
              <a:rPr lang="en-US" sz="1200" dirty="0" smtClean="0"/>
              <a:t>__________ This means buying </a:t>
            </a:r>
            <a:r>
              <a:rPr lang="en-US" sz="1200" dirty="0"/>
              <a:t>products on </a:t>
            </a:r>
            <a:r>
              <a:rPr lang="en-US" sz="1200" dirty="0" smtClean="0"/>
              <a:t>credit.</a:t>
            </a:r>
          </a:p>
          <a:p>
            <a:pPr marL="514350" indent="-514350">
              <a:buFont typeface="+mj-lt"/>
              <a:buAutoNum type="arabicPeriod"/>
            </a:pPr>
            <a:r>
              <a:rPr lang="en-US" sz="1200" dirty="0" smtClean="0"/>
              <a:t>__________ This was a </a:t>
            </a:r>
            <a:r>
              <a:rPr lang="en-US" sz="1200" dirty="0"/>
              <a:t>social movement </a:t>
            </a:r>
            <a:r>
              <a:rPr lang="en-US" sz="1200" dirty="0" smtClean="0"/>
              <a:t>urging </a:t>
            </a:r>
            <a:r>
              <a:rPr lang="en-US" sz="1200" dirty="0"/>
              <a:t>the banning of </a:t>
            </a:r>
            <a:r>
              <a:rPr lang="en-US" sz="1200" dirty="0" smtClean="0"/>
              <a:t>alcohol. </a:t>
            </a:r>
          </a:p>
          <a:p>
            <a:pPr marL="514350" indent="-514350">
              <a:buFont typeface="+mj-lt"/>
              <a:buAutoNum type="arabicPeriod"/>
            </a:pPr>
            <a:r>
              <a:rPr lang="en-US" sz="1200" dirty="0" smtClean="0"/>
              <a:t>__________ This is a </a:t>
            </a:r>
            <a:r>
              <a:rPr lang="en-US" sz="1200" dirty="0"/>
              <a:t>business that is owned by its </a:t>
            </a:r>
            <a:r>
              <a:rPr lang="en-US" sz="1200" dirty="0" smtClean="0"/>
              <a:t>shareholders.</a:t>
            </a:r>
          </a:p>
          <a:p>
            <a:pPr marL="514350" indent="-514350">
              <a:buFont typeface="+mj-lt"/>
              <a:buAutoNum type="arabicPeriod"/>
            </a:pPr>
            <a:r>
              <a:rPr lang="en-US" sz="1200" dirty="0" smtClean="0"/>
              <a:t>__________ This is the marketplace </a:t>
            </a:r>
            <a:r>
              <a:rPr lang="en-US" sz="1200" dirty="0"/>
              <a:t>where investors could </a:t>
            </a:r>
            <a:r>
              <a:rPr lang="en-US" sz="1200" dirty="0" smtClean="0"/>
              <a:t>buy and sell </a:t>
            </a:r>
            <a:r>
              <a:rPr lang="en-US" sz="1200" dirty="0"/>
              <a:t>stock to make a </a:t>
            </a:r>
            <a:r>
              <a:rPr lang="en-US" sz="1200" dirty="0" smtClean="0"/>
              <a:t>profit.</a:t>
            </a:r>
          </a:p>
          <a:p>
            <a:pPr marL="514350" indent="-514350">
              <a:buFont typeface="+mj-lt"/>
              <a:buAutoNum type="arabicPeriod"/>
            </a:pPr>
            <a:r>
              <a:rPr lang="en-US" sz="1200" dirty="0" smtClean="0"/>
              <a:t>__________This is a risky </a:t>
            </a:r>
            <a:r>
              <a:rPr lang="en-US" sz="1200" dirty="0"/>
              <a:t>investment to borrow money from stockbrokers to buy </a:t>
            </a:r>
            <a:r>
              <a:rPr lang="en-US" sz="1200" dirty="0" smtClean="0"/>
              <a:t>stock.</a:t>
            </a:r>
          </a:p>
          <a:p>
            <a:pPr marL="514350" indent="-514350">
              <a:buFont typeface="+mj-lt"/>
              <a:buAutoNum type="arabicPeriod"/>
            </a:pPr>
            <a:r>
              <a:rPr lang="en-US" sz="1200" dirty="0" smtClean="0"/>
              <a:t>__________ This was the period </a:t>
            </a:r>
            <a:r>
              <a:rPr lang="en-US" sz="1200" dirty="0"/>
              <a:t>of time </a:t>
            </a:r>
            <a:r>
              <a:rPr lang="en-US" sz="1200" dirty="0" smtClean="0"/>
              <a:t>when </a:t>
            </a:r>
            <a:r>
              <a:rPr lang="en-US" sz="1200" dirty="0"/>
              <a:t>alcohol </a:t>
            </a:r>
            <a:r>
              <a:rPr lang="en-US" sz="1200" dirty="0" smtClean="0"/>
              <a:t>was banned </a:t>
            </a:r>
            <a:r>
              <a:rPr lang="en-US" sz="1200" dirty="0"/>
              <a:t>in the </a:t>
            </a:r>
            <a:r>
              <a:rPr lang="en-US" sz="1200" dirty="0" smtClean="0"/>
              <a:t>U.S</a:t>
            </a:r>
            <a:r>
              <a:rPr lang="en-US" sz="1200" dirty="0"/>
              <a:t>. </a:t>
            </a:r>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11184302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2474260"/>
          </a:xfrm>
        </p:spPr>
        <p:txBody>
          <a:bodyPr>
            <a:noAutofit/>
          </a:bodyPr>
          <a:lstStyle/>
          <a:p>
            <a:r>
              <a:rPr lang="en-US" sz="1200" dirty="0" smtClean="0">
                <a:latin typeface="+mn-lt"/>
              </a:rPr>
              <a:t>U.S. II Quiz – The Roaring 20’s</a:t>
            </a:r>
            <a:br>
              <a:rPr lang="en-US" sz="1200" dirty="0" smtClean="0">
                <a:latin typeface="+mn-lt"/>
              </a:rPr>
            </a:br>
            <a:r>
              <a:rPr lang="en-US" sz="1200" dirty="0">
                <a:latin typeface="+mn-lt"/>
              </a:rPr>
              <a:t/>
            </a:r>
            <a:br>
              <a:rPr lang="en-US" sz="1200" dirty="0">
                <a:latin typeface="+mn-lt"/>
              </a:rPr>
            </a:br>
            <a:r>
              <a:rPr lang="en-US" sz="1200" dirty="0" smtClean="0">
                <a:latin typeface="+mn-lt"/>
              </a:rPr>
              <a:t>Name: ___________________________________________________________________________________ Date: ___________________________________________ Period: _____________</a:t>
            </a:r>
            <a:br>
              <a:rPr lang="en-US" sz="1200" dirty="0" smtClean="0">
                <a:latin typeface="+mn-lt"/>
              </a:rPr>
            </a:br>
            <a:r>
              <a:rPr lang="en-US" sz="1200" dirty="0">
                <a:latin typeface="+mn-lt"/>
              </a:rPr>
              <a:t/>
            </a:r>
            <a:br>
              <a:rPr lang="en-US" sz="1200" dirty="0">
                <a:latin typeface="+mn-lt"/>
              </a:rPr>
            </a:br>
            <a:r>
              <a:rPr lang="en-US" sz="1200" dirty="0" smtClean="0">
                <a:latin typeface="+mn-lt"/>
              </a:rPr>
              <a:t>Word Bank:</a:t>
            </a:r>
            <a:br>
              <a:rPr lang="en-US" sz="1200" dirty="0" smtClean="0">
                <a:latin typeface="+mn-lt"/>
              </a:rPr>
            </a:br>
            <a:r>
              <a:rPr lang="en-US" sz="1200" dirty="0" smtClean="0">
                <a:latin typeface="+mn-lt"/>
              </a:rPr>
              <a:t/>
            </a:r>
            <a:br>
              <a:rPr lang="en-US" sz="1200" dirty="0" smtClean="0">
                <a:latin typeface="+mn-lt"/>
              </a:rPr>
            </a:br>
            <a:r>
              <a:rPr lang="en-US" sz="1200" dirty="0" smtClean="0">
                <a:latin typeface="+mn-lt"/>
              </a:rPr>
              <a:t>A. Buying on margin		F. Model T</a:t>
            </a:r>
            <a:br>
              <a:rPr lang="en-US" sz="1200" dirty="0" smtClean="0">
                <a:latin typeface="+mn-lt"/>
              </a:rPr>
            </a:br>
            <a:r>
              <a:rPr lang="en-US" sz="1200" dirty="0" smtClean="0">
                <a:latin typeface="+mn-lt"/>
              </a:rPr>
              <a:t>B. Consumerism		G. Prohibition</a:t>
            </a:r>
            <a:br>
              <a:rPr lang="en-US" sz="1200" dirty="0" smtClean="0">
                <a:latin typeface="+mn-lt"/>
              </a:rPr>
            </a:br>
            <a:r>
              <a:rPr lang="en-US" sz="1200" dirty="0" smtClean="0">
                <a:latin typeface="+mn-lt"/>
              </a:rPr>
              <a:t>C. Corporation			H. Stock exchange</a:t>
            </a:r>
            <a:br>
              <a:rPr lang="en-US" sz="1200" dirty="0" smtClean="0">
                <a:latin typeface="+mn-lt"/>
              </a:rPr>
            </a:br>
            <a:r>
              <a:rPr lang="en-US" sz="1200" dirty="0" smtClean="0">
                <a:latin typeface="+mn-lt"/>
              </a:rPr>
              <a:t>D. Henry Ford			I. Temperance Movement</a:t>
            </a:r>
            <a:br>
              <a:rPr lang="en-US" sz="1200" dirty="0" smtClean="0">
                <a:latin typeface="+mn-lt"/>
              </a:rPr>
            </a:br>
            <a:r>
              <a:rPr lang="en-US" sz="1200" dirty="0" smtClean="0">
                <a:latin typeface="+mn-lt"/>
              </a:rPr>
              <a:t>E. Installment Loans		J. Thomas Edison</a:t>
            </a:r>
            <a:br>
              <a:rPr lang="en-US" sz="1200" dirty="0" smtClean="0">
                <a:latin typeface="+mn-lt"/>
              </a:rPr>
            </a:br>
            <a:r>
              <a:rPr lang="en-US" sz="1200" dirty="0" smtClean="0">
                <a:latin typeface="+mn-lt"/>
              </a:rPr>
              <a:t/>
            </a:r>
            <a:br>
              <a:rPr lang="en-US" sz="1200" dirty="0" smtClean="0">
                <a:latin typeface="+mn-lt"/>
              </a:rPr>
            </a:br>
            <a:r>
              <a:rPr lang="en-US" sz="1200" dirty="0">
                <a:latin typeface="+mn-lt"/>
              </a:rPr>
              <a:t/>
            </a:r>
            <a:br>
              <a:rPr lang="en-US" sz="1200" dirty="0">
                <a:latin typeface="+mn-lt"/>
              </a:rPr>
            </a:br>
            <a:r>
              <a:rPr lang="en-US" sz="1200" dirty="0" smtClean="0">
                <a:latin typeface="+mn-lt"/>
              </a:rPr>
              <a:t>#1-5: B, D, E, F, J</a:t>
            </a:r>
            <a:br>
              <a:rPr lang="en-US" sz="1200" dirty="0" smtClean="0">
                <a:latin typeface="+mn-lt"/>
              </a:rPr>
            </a:br>
            <a:r>
              <a:rPr lang="en-US" sz="1200" dirty="0" smtClean="0">
                <a:latin typeface="+mn-lt"/>
              </a:rPr>
              <a:t>#6-10:  A, C, G, H, I</a:t>
            </a:r>
            <a:endParaRPr lang="en-US" sz="1200" dirty="0">
              <a:latin typeface="+mn-lt"/>
            </a:endParaRPr>
          </a:p>
        </p:txBody>
      </p:sp>
      <p:sp>
        <p:nvSpPr>
          <p:cNvPr id="3" name="Content Placeholder 2"/>
          <p:cNvSpPr>
            <a:spLocks noGrp="1"/>
          </p:cNvSpPr>
          <p:nvPr>
            <p:ph idx="1"/>
          </p:nvPr>
        </p:nvSpPr>
        <p:spPr>
          <a:xfrm>
            <a:off x="0" y="3022899"/>
            <a:ext cx="12192000" cy="3835100"/>
          </a:xfrm>
        </p:spPr>
        <p:txBody>
          <a:bodyPr>
            <a:normAutofit/>
          </a:bodyPr>
          <a:lstStyle/>
          <a:p>
            <a:pPr marL="514350" indent="-514350">
              <a:buFont typeface="+mj-lt"/>
              <a:buAutoNum type="arabicPeriod"/>
            </a:pPr>
            <a:r>
              <a:rPr lang="en-US" sz="1200" dirty="0" smtClean="0"/>
              <a:t>__________ This person developed </a:t>
            </a:r>
            <a:r>
              <a:rPr lang="en-US" sz="1200" dirty="0"/>
              <a:t>his own internal combustion </a:t>
            </a:r>
            <a:r>
              <a:rPr lang="en-US" sz="1200" dirty="0" smtClean="0"/>
              <a:t>engine and built a reliable, affordable car.</a:t>
            </a:r>
          </a:p>
          <a:p>
            <a:pPr marL="514350" indent="-514350">
              <a:buFont typeface="+mj-lt"/>
              <a:buAutoNum type="arabicPeriod"/>
            </a:pPr>
            <a:r>
              <a:rPr lang="en-US" sz="1200" dirty="0" smtClean="0"/>
              <a:t>__________ This was a car that </a:t>
            </a:r>
            <a:r>
              <a:rPr lang="en-US" sz="1200" dirty="0"/>
              <a:t>revolutionized life in the </a:t>
            </a:r>
            <a:r>
              <a:rPr lang="en-US" sz="1200" dirty="0" smtClean="0"/>
              <a:t>U.S.</a:t>
            </a:r>
          </a:p>
          <a:p>
            <a:pPr marL="514350" indent="-514350">
              <a:buFont typeface="+mj-lt"/>
              <a:buAutoNum type="arabicPeriod"/>
            </a:pPr>
            <a:r>
              <a:rPr lang="en-US" sz="1200" dirty="0" smtClean="0"/>
              <a:t>__________ This was a famous U.S. inventor known for the phonograph, </a:t>
            </a:r>
            <a:r>
              <a:rPr lang="en-US" sz="1200" dirty="0"/>
              <a:t>m</a:t>
            </a:r>
            <a:r>
              <a:rPr lang="en-US" sz="1200" dirty="0" smtClean="0"/>
              <a:t>otion </a:t>
            </a:r>
            <a:r>
              <a:rPr lang="en-US" sz="1200" dirty="0"/>
              <a:t>picture </a:t>
            </a:r>
            <a:r>
              <a:rPr lang="en-US" sz="1200" dirty="0" smtClean="0"/>
              <a:t>cameras, and the typewriter.</a:t>
            </a:r>
          </a:p>
          <a:p>
            <a:pPr marL="514350" indent="-514350">
              <a:buFont typeface="+mj-lt"/>
              <a:buAutoNum type="arabicPeriod"/>
            </a:pPr>
            <a:r>
              <a:rPr lang="en-US" sz="1200" dirty="0" smtClean="0"/>
              <a:t>__________ This is increased </a:t>
            </a:r>
            <a:r>
              <a:rPr lang="en-US" sz="1200" dirty="0"/>
              <a:t>demand for consumer </a:t>
            </a:r>
            <a:r>
              <a:rPr lang="en-US" sz="1200" dirty="0" smtClean="0"/>
              <a:t>products. </a:t>
            </a:r>
          </a:p>
          <a:p>
            <a:pPr marL="514350" indent="-514350">
              <a:buFont typeface="+mj-lt"/>
              <a:buAutoNum type="arabicPeriod"/>
            </a:pPr>
            <a:r>
              <a:rPr lang="en-US" sz="1200" dirty="0" smtClean="0"/>
              <a:t>__________ This means buying </a:t>
            </a:r>
            <a:r>
              <a:rPr lang="en-US" sz="1200" dirty="0"/>
              <a:t>products on </a:t>
            </a:r>
            <a:r>
              <a:rPr lang="en-US" sz="1200" dirty="0" smtClean="0"/>
              <a:t>credit.</a:t>
            </a:r>
          </a:p>
          <a:p>
            <a:pPr marL="514350" indent="-514350">
              <a:buFont typeface="+mj-lt"/>
              <a:buAutoNum type="arabicPeriod"/>
            </a:pPr>
            <a:r>
              <a:rPr lang="en-US" sz="1200" dirty="0" smtClean="0"/>
              <a:t>__________ This was a </a:t>
            </a:r>
            <a:r>
              <a:rPr lang="en-US" sz="1200" dirty="0"/>
              <a:t>social movement </a:t>
            </a:r>
            <a:r>
              <a:rPr lang="en-US" sz="1200" dirty="0" smtClean="0"/>
              <a:t>urging </a:t>
            </a:r>
            <a:r>
              <a:rPr lang="en-US" sz="1200" dirty="0"/>
              <a:t>the banning of </a:t>
            </a:r>
            <a:r>
              <a:rPr lang="en-US" sz="1200" dirty="0" smtClean="0"/>
              <a:t>alcohol. </a:t>
            </a:r>
          </a:p>
          <a:p>
            <a:pPr marL="514350" indent="-514350">
              <a:buFont typeface="+mj-lt"/>
              <a:buAutoNum type="arabicPeriod"/>
            </a:pPr>
            <a:r>
              <a:rPr lang="en-US" sz="1200" dirty="0" smtClean="0"/>
              <a:t>__________ This is a </a:t>
            </a:r>
            <a:r>
              <a:rPr lang="en-US" sz="1200" dirty="0"/>
              <a:t>business that is owned by its </a:t>
            </a:r>
            <a:r>
              <a:rPr lang="en-US" sz="1200" dirty="0" smtClean="0"/>
              <a:t>shareholders.</a:t>
            </a:r>
          </a:p>
          <a:p>
            <a:pPr marL="514350" indent="-514350">
              <a:buFont typeface="+mj-lt"/>
              <a:buAutoNum type="arabicPeriod"/>
            </a:pPr>
            <a:r>
              <a:rPr lang="en-US" sz="1200" dirty="0" smtClean="0"/>
              <a:t>__________ This is the marketplace </a:t>
            </a:r>
            <a:r>
              <a:rPr lang="en-US" sz="1200" dirty="0"/>
              <a:t>where investors could </a:t>
            </a:r>
            <a:r>
              <a:rPr lang="en-US" sz="1200" dirty="0" smtClean="0"/>
              <a:t>buy and sell </a:t>
            </a:r>
            <a:r>
              <a:rPr lang="en-US" sz="1200" dirty="0"/>
              <a:t>stock to make a </a:t>
            </a:r>
            <a:r>
              <a:rPr lang="en-US" sz="1200" dirty="0" smtClean="0"/>
              <a:t>profit.</a:t>
            </a:r>
          </a:p>
          <a:p>
            <a:pPr marL="514350" indent="-514350">
              <a:buFont typeface="+mj-lt"/>
              <a:buAutoNum type="arabicPeriod"/>
            </a:pPr>
            <a:r>
              <a:rPr lang="en-US" sz="1200" dirty="0" smtClean="0"/>
              <a:t>__________This is a risky </a:t>
            </a:r>
            <a:r>
              <a:rPr lang="en-US" sz="1200" dirty="0"/>
              <a:t>investment to borrow money from stockbrokers to buy </a:t>
            </a:r>
            <a:r>
              <a:rPr lang="en-US" sz="1200" dirty="0" smtClean="0"/>
              <a:t>stock.</a:t>
            </a:r>
          </a:p>
          <a:p>
            <a:pPr marL="514350" indent="-514350">
              <a:buFont typeface="+mj-lt"/>
              <a:buAutoNum type="arabicPeriod"/>
            </a:pPr>
            <a:r>
              <a:rPr lang="en-US" sz="1200" dirty="0" smtClean="0"/>
              <a:t>__________ This was the period </a:t>
            </a:r>
            <a:r>
              <a:rPr lang="en-US" sz="1200" dirty="0"/>
              <a:t>of time </a:t>
            </a:r>
            <a:r>
              <a:rPr lang="en-US" sz="1200" dirty="0" smtClean="0"/>
              <a:t>when </a:t>
            </a:r>
            <a:r>
              <a:rPr lang="en-US" sz="1200" dirty="0"/>
              <a:t>alcohol </a:t>
            </a:r>
            <a:r>
              <a:rPr lang="en-US" sz="1200" dirty="0" smtClean="0"/>
              <a:t>was banned </a:t>
            </a:r>
            <a:r>
              <a:rPr lang="en-US" sz="1200" dirty="0"/>
              <a:t>in the </a:t>
            </a:r>
            <a:r>
              <a:rPr lang="en-US" sz="1200" dirty="0" smtClean="0"/>
              <a:t>U.S</a:t>
            </a:r>
            <a:r>
              <a:rPr lang="en-US" sz="1200" dirty="0"/>
              <a:t>. </a:t>
            </a:r>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31983486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2474260"/>
          </a:xfrm>
        </p:spPr>
        <p:txBody>
          <a:bodyPr>
            <a:noAutofit/>
          </a:bodyPr>
          <a:lstStyle/>
          <a:p>
            <a:r>
              <a:rPr lang="en-US" sz="1200" dirty="0" smtClean="0">
                <a:latin typeface="+mn-lt"/>
              </a:rPr>
              <a:t>U.S. II Quiz – The Roaring 20’s</a:t>
            </a:r>
            <a:br>
              <a:rPr lang="en-US" sz="1200" dirty="0" smtClean="0">
                <a:latin typeface="+mn-lt"/>
              </a:rPr>
            </a:br>
            <a:r>
              <a:rPr lang="en-US" sz="1200" dirty="0">
                <a:latin typeface="+mn-lt"/>
              </a:rPr>
              <a:t/>
            </a:r>
            <a:br>
              <a:rPr lang="en-US" sz="1200" dirty="0">
                <a:latin typeface="+mn-lt"/>
              </a:rPr>
            </a:br>
            <a:r>
              <a:rPr lang="en-US" sz="1200" dirty="0" smtClean="0">
                <a:latin typeface="+mn-lt"/>
              </a:rPr>
              <a:t>Name: ___________________________________________________________________________________ Date: ___________________________________________ Period: _____________</a:t>
            </a:r>
            <a:br>
              <a:rPr lang="en-US" sz="1200" dirty="0" smtClean="0">
                <a:latin typeface="+mn-lt"/>
              </a:rPr>
            </a:br>
            <a:r>
              <a:rPr lang="en-US" sz="1200" dirty="0">
                <a:latin typeface="+mn-lt"/>
              </a:rPr>
              <a:t/>
            </a:r>
            <a:br>
              <a:rPr lang="en-US" sz="1200" dirty="0">
                <a:latin typeface="+mn-lt"/>
              </a:rPr>
            </a:br>
            <a:r>
              <a:rPr lang="en-US" sz="1200" dirty="0" smtClean="0">
                <a:latin typeface="+mn-lt"/>
              </a:rPr>
              <a:t>Word Bank:</a:t>
            </a:r>
            <a:br>
              <a:rPr lang="en-US" sz="1200" dirty="0" smtClean="0">
                <a:latin typeface="+mn-lt"/>
              </a:rPr>
            </a:br>
            <a:r>
              <a:rPr lang="en-US" sz="1200" dirty="0" smtClean="0">
                <a:latin typeface="+mn-lt"/>
              </a:rPr>
              <a:t/>
            </a:r>
            <a:br>
              <a:rPr lang="en-US" sz="1200" dirty="0" smtClean="0">
                <a:latin typeface="+mn-lt"/>
              </a:rPr>
            </a:br>
            <a:r>
              <a:rPr lang="en-US" sz="1200" dirty="0" smtClean="0">
                <a:latin typeface="+mn-lt"/>
              </a:rPr>
              <a:t>A. Buying on margin		F. Model T</a:t>
            </a:r>
            <a:br>
              <a:rPr lang="en-US" sz="1200" dirty="0" smtClean="0">
                <a:latin typeface="+mn-lt"/>
              </a:rPr>
            </a:br>
            <a:r>
              <a:rPr lang="en-US" sz="1200" dirty="0" smtClean="0">
                <a:latin typeface="+mn-lt"/>
              </a:rPr>
              <a:t>B. Consumerism		G. Prohibition</a:t>
            </a:r>
            <a:br>
              <a:rPr lang="en-US" sz="1200" dirty="0" smtClean="0">
                <a:latin typeface="+mn-lt"/>
              </a:rPr>
            </a:br>
            <a:r>
              <a:rPr lang="en-US" sz="1200" dirty="0" smtClean="0">
                <a:latin typeface="+mn-lt"/>
              </a:rPr>
              <a:t>C. Corporation			H. Stock exchange</a:t>
            </a:r>
            <a:br>
              <a:rPr lang="en-US" sz="1200" dirty="0" smtClean="0">
                <a:latin typeface="+mn-lt"/>
              </a:rPr>
            </a:br>
            <a:r>
              <a:rPr lang="en-US" sz="1200" dirty="0" smtClean="0">
                <a:latin typeface="+mn-lt"/>
              </a:rPr>
              <a:t>D. Henry Ford			I. Temperance Movement</a:t>
            </a:r>
            <a:br>
              <a:rPr lang="en-US" sz="1200" dirty="0" smtClean="0">
                <a:latin typeface="+mn-lt"/>
              </a:rPr>
            </a:br>
            <a:r>
              <a:rPr lang="en-US" sz="1200" dirty="0" smtClean="0">
                <a:latin typeface="+mn-lt"/>
              </a:rPr>
              <a:t>E. Installment Loans		J. Thomas Edison</a:t>
            </a:r>
            <a:br>
              <a:rPr lang="en-US" sz="1200" dirty="0" smtClean="0">
                <a:latin typeface="+mn-lt"/>
              </a:rPr>
            </a:br>
            <a:r>
              <a:rPr lang="en-US" sz="1200" dirty="0" smtClean="0">
                <a:latin typeface="+mn-lt"/>
              </a:rPr>
              <a:t/>
            </a:r>
            <a:br>
              <a:rPr lang="en-US" sz="1200" dirty="0" smtClean="0">
                <a:latin typeface="+mn-lt"/>
              </a:rPr>
            </a:br>
            <a:r>
              <a:rPr lang="en-US" sz="1200" dirty="0">
                <a:latin typeface="+mn-lt"/>
              </a:rPr>
              <a:t/>
            </a:r>
            <a:br>
              <a:rPr lang="en-US" sz="1200" dirty="0">
                <a:latin typeface="+mn-lt"/>
              </a:rPr>
            </a:br>
            <a:r>
              <a:rPr lang="en-US" sz="1200" dirty="0" smtClean="0">
                <a:latin typeface="+mn-lt"/>
              </a:rPr>
              <a:t>#1-5: B, D, E, F, J</a:t>
            </a:r>
            <a:br>
              <a:rPr lang="en-US" sz="1200" dirty="0" smtClean="0">
                <a:latin typeface="+mn-lt"/>
              </a:rPr>
            </a:br>
            <a:r>
              <a:rPr lang="en-US" sz="1200" dirty="0" smtClean="0">
                <a:latin typeface="+mn-lt"/>
              </a:rPr>
              <a:t>#6-10:  A, C, G, H, I</a:t>
            </a:r>
            <a:endParaRPr lang="en-US" sz="1200" dirty="0">
              <a:latin typeface="+mn-lt"/>
            </a:endParaRPr>
          </a:p>
        </p:txBody>
      </p:sp>
      <p:sp>
        <p:nvSpPr>
          <p:cNvPr id="3" name="Content Placeholder 2"/>
          <p:cNvSpPr>
            <a:spLocks noGrp="1"/>
          </p:cNvSpPr>
          <p:nvPr>
            <p:ph idx="1"/>
          </p:nvPr>
        </p:nvSpPr>
        <p:spPr>
          <a:xfrm>
            <a:off x="0" y="3022899"/>
            <a:ext cx="12192000" cy="3835100"/>
          </a:xfrm>
        </p:spPr>
        <p:txBody>
          <a:bodyPr>
            <a:normAutofit/>
          </a:bodyPr>
          <a:lstStyle/>
          <a:p>
            <a:pPr marL="514350" indent="-514350">
              <a:buFont typeface="+mj-lt"/>
              <a:buAutoNum type="arabicPeriod"/>
            </a:pPr>
            <a:r>
              <a:rPr lang="en-US" sz="1200" dirty="0" smtClean="0"/>
              <a:t>____</a:t>
            </a:r>
            <a:r>
              <a:rPr lang="en-US" sz="1200" u="sng" dirty="0" smtClean="0"/>
              <a:t>D_</a:t>
            </a:r>
            <a:r>
              <a:rPr lang="en-US" sz="1200" dirty="0" smtClean="0"/>
              <a:t>_____ This person developed </a:t>
            </a:r>
            <a:r>
              <a:rPr lang="en-US" sz="1200" dirty="0"/>
              <a:t>his own internal combustion </a:t>
            </a:r>
            <a:r>
              <a:rPr lang="en-US" sz="1200" dirty="0" smtClean="0"/>
              <a:t>engine and built a reliable, affordable car.</a:t>
            </a:r>
          </a:p>
          <a:p>
            <a:pPr marL="514350" indent="-514350">
              <a:buFont typeface="+mj-lt"/>
              <a:buAutoNum type="arabicPeriod"/>
            </a:pPr>
            <a:r>
              <a:rPr lang="en-US" sz="1200" u="sng" dirty="0" smtClean="0"/>
              <a:t>____F_</a:t>
            </a:r>
            <a:r>
              <a:rPr lang="en-US" sz="1200" dirty="0" smtClean="0"/>
              <a:t>_____ This was a car that </a:t>
            </a:r>
            <a:r>
              <a:rPr lang="en-US" sz="1200" dirty="0"/>
              <a:t>revolutionized life in the </a:t>
            </a:r>
            <a:r>
              <a:rPr lang="en-US" sz="1200" dirty="0" smtClean="0"/>
              <a:t>U.S.</a:t>
            </a:r>
          </a:p>
          <a:p>
            <a:pPr marL="514350" indent="-514350">
              <a:buFont typeface="+mj-lt"/>
              <a:buAutoNum type="arabicPeriod"/>
            </a:pPr>
            <a:r>
              <a:rPr lang="en-US" sz="1200" u="sng" dirty="0" smtClean="0"/>
              <a:t>____J______ </a:t>
            </a:r>
            <a:r>
              <a:rPr lang="en-US" sz="1200" dirty="0" smtClean="0"/>
              <a:t>This was a famous U.S. inventor known for the phonograph, </a:t>
            </a:r>
            <a:r>
              <a:rPr lang="en-US" sz="1200" dirty="0"/>
              <a:t>m</a:t>
            </a:r>
            <a:r>
              <a:rPr lang="en-US" sz="1200" dirty="0" smtClean="0"/>
              <a:t>otion </a:t>
            </a:r>
            <a:r>
              <a:rPr lang="en-US" sz="1200" dirty="0"/>
              <a:t>picture </a:t>
            </a:r>
            <a:r>
              <a:rPr lang="en-US" sz="1200" dirty="0" smtClean="0"/>
              <a:t>cameras, and the typewriter.</a:t>
            </a:r>
          </a:p>
          <a:p>
            <a:pPr marL="514350" indent="-514350">
              <a:buFont typeface="+mj-lt"/>
              <a:buAutoNum type="arabicPeriod"/>
            </a:pPr>
            <a:r>
              <a:rPr lang="en-US" sz="1200" u="sng" dirty="0" smtClean="0"/>
              <a:t>___ B_____ _</a:t>
            </a:r>
            <a:r>
              <a:rPr lang="en-US" sz="1200" dirty="0" smtClean="0"/>
              <a:t>This is increased </a:t>
            </a:r>
            <a:r>
              <a:rPr lang="en-US" sz="1200" dirty="0"/>
              <a:t>demand for consumer </a:t>
            </a:r>
            <a:r>
              <a:rPr lang="en-US" sz="1200" dirty="0" smtClean="0"/>
              <a:t>products. </a:t>
            </a:r>
          </a:p>
          <a:p>
            <a:pPr marL="514350" indent="-514350">
              <a:buFont typeface="+mj-lt"/>
              <a:buAutoNum type="arabicPeriod"/>
            </a:pPr>
            <a:r>
              <a:rPr lang="en-US" sz="1200" u="sng" dirty="0" smtClean="0"/>
              <a:t>___ E____ __</a:t>
            </a:r>
            <a:r>
              <a:rPr lang="en-US" sz="1200" dirty="0" smtClean="0"/>
              <a:t>This means buying </a:t>
            </a:r>
            <a:r>
              <a:rPr lang="en-US" sz="1200" dirty="0"/>
              <a:t>products on </a:t>
            </a:r>
            <a:r>
              <a:rPr lang="en-US" sz="1200" dirty="0" smtClean="0"/>
              <a:t>credit.</a:t>
            </a:r>
          </a:p>
          <a:p>
            <a:pPr marL="514350" indent="-514350">
              <a:buFont typeface="+mj-lt"/>
              <a:buAutoNum type="arabicPeriod"/>
            </a:pPr>
            <a:r>
              <a:rPr lang="en-US" sz="1200" u="sng" dirty="0" smtClean="0"/>
              <a:t>___ I_______ </a:t>
            </a:r>
            <a:r>
              <a:rPr lang="en-US" sz="1200" dirty="0" smtClean="0"/>
              <a:t>This was a </a:t>
            </a:r>
            <a:r>
              <a:rPr lang="en-US" sz="1200" dirty="0"/>
              <a:t>social movement </a:t>
            </a:r>
            <a:r>
              <a:rPr lang="en-US" sz="1200" dirty="0" smtClean="0"/>
              <a:t>urging </a:t>
            </a:r>
            <a:r>
              <a:rPr lang="en-US" sz="1200" dirty="0"/>
              <a:t>the banning of </a:t>
            </a:r>
            <a:r>
              <a:rPr lang="en-US" sz="1200" dirty="0" smtClean="0"/>
              <a:t>alcohol. </a:t>
            </a:r>
          </a:p>
          <a:p>
            <a:pPr marL="514350" indent="-514350">
              <a:buFont typeface="+mj-lt"/>
              <a:buAutoNum type="arabicPeriod"/>
            </a:pPr>
            <a:r>
              <a:rPr lang="en-US" sz="1200" u="sng" dirty="0" smtClean="0"/>
              <a:t>___C_______</a:t>
            </a:r>
            <a:r>
              <a:rPr lang="en-US" sz="1200" dirty="0" smtClean="0"/>
              <a:t> This is a </a:t>
            </a:r>
            <a:r>
              <a:rPr lang="en-US" sz="1200" dirty="0"/>
              <a:t>business that is owned by its </a:t>
            </a:r>
            <a:r>
              <a:rPr lang="en-US" sz="1200" dirty="0" smtClean="0"/>
              <a:t>shareholders.</a:t>
            </a:r>
          </a:p>
          <a:p>
            <a:pPr marL="514350" indent="-514350">
              <a:buFont typeface="+mj-lt"/>
              <a:buAutoNum type="arabicPeriod"/>
            </a:pPr>
            <a:r>
              <a:rPr lang="en-US" sz="1200" u="sng" dirty="0" smtClean="0"/>
              <a:t>__  H_____ _</a:t>
            </a:r>
            <a:r>
              <a:rPr lang="en-US" sz="1200" dirty="0" smtClean="0"/>
              <a:t>This is the marketplace </a:t>
            </a:r>
            <a:r>
              <a:rPr lang="en-US" sz="1200" dirty="0"/>
              <a:t>where investors could </a:t>
            </a:r>
            <a:r>
              <a:rPr lang="en-US" sz="1200" dirty="0" smtClean="0"/>
              <a:t>buy and sell </a:t>
            </a:r>
            <a:r>
              <a:rPr lang="en-US" sz="1200" dirty="0"/>
              <a:t>stock to make a </a:t>
            </a:r>
            <a:r>
              <a:rPr lang="en-US" sz="1200" dirty="0" smtClean="0"/>
              <a:t>profit.</a:t>
            </a:r>
          </a:p>
          <a:p>
            <a:pPr marL="514350" indent="-514350">
              <a:buFont typeface="+mj-lt"/>
              <a:buAutoNum type="arabicPeriod"/>
            </a:pPr>
            <a:r>
              <a:rPr lang="en-US" sz="1200" u="sng" dirty="0" smtClean="0"/>
              <a:t>__  A______ </a:t>
            </a:r>
            <a:r>
              <a:rPr lang="en-US" sz="1200" dirty="0" smtClean="0"/>
              <a:t>This is a risky </a:t>
            </a:r>
            <a:r>
              <a:rPr lang="en-US" sz="1200" dirty="0"/>
              <a:t>investment to borrow money from stockbrokers to buy </a:t>
            </a:r>
            <a:r>
              <a:rPr lang="en-US" sz="1200" dirty="0" smtClean="0"/>
              <a:t>stock.</a:t>
            </a:r>
          </a:p>
          <a:p>
            <a:pPr marL="514350" indent="-514350">
              <a:buFont typeface="+mj-lt"/>
              <a:buAutoNum type="arabicPeriod"/>
            </a:pPr>
            <a:r>
              <a:rPr lang="en-US" sz="1200" u="sng" dirty="0" smtClean="0"/>
              <a:t>___G______ </a:t>
            </a:r>
            <a:r>
              <a:rPr lang="en-US" sz="1200" dirty="0" smtClean="0"/>
              <a:t>This was the period </a:t>
            </a:r>
            <a:r>
              <a:rPr lang="en-US" sz="1200" dirty="0"/>
              <a:t>of time </a:t>
            </a:r>
            <a:r>
              <a:rPr lang="en-US" sz="1200" dirty="0" smtClean="0"/>
              <a:t>when </a:t>
            </a:r>
            <a:r>
              <a:rPr lang="en-US" sz="1200" dirty="0"/>
              <a:t>alcohol </a:t>
            </a:r>
            <a:r>
              <a:rPr lang="en-US" sz="1200" dirty="0" smtClean="0"/>
              <a:t>was banned </a:t>
            </a:r>
            <a:r>
              <a:rPr lang="en-US" sz="1200" dirty="0"/>
              <a:t>in the </a:t>
            </a:r>
            <a:r>
              <a:rPr lang="en-US" sz="1200" dirty="0" smtClean="0"/>
              <a:t>U.S</a:t>
            </a:r>
            <a:r>
              <a:rPr lang="en-US" sz="1200" dirty="0"/>
              <a:t>. </a:t>
            </a:r>
          </a:p>
          <a:p>
            <a:pPr marL="514350" indent="-514350">
              <a:buFont typeface="+mj-lt"/>
              <a:buAutoNum type="arabicPeriod"/>
            </a:pPr>
            <a:endParaRPr lang="en-US" dirty="0"/>
          </a:p>
          <a:p>
            <a:pPr marL="0" indent="0">
              <a:buNone/>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18342067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1" cy="311971"/>
          </a:xfrm>
        </p:spPr>
        <p:txBody>
          <a:bodyPr>
            <a:noAutofit/>
          </a:bodyPr>
          <a:lstStyle/>
          <a:p>
            <a:r>
              <a:rPr lang="en-US" sz="1400" b="1" dirty="0" smtClean="0"/>
              <a:t>U.S. History II – Test Review – The Roaring 20s   Name: _________________________________________________ Date: _______________ Period: _____</a:t>
            </a:r>
            <a:endParaRPr lang="en-US" sz="1400" b="1" dirty="0"/>
          </a:p>
        </p:txBody>
      </p:sp>
      <p:sp>
        <p:nvSpPr>
          <p:cNvPr id="3" name="Content Placeholder 2"/>
          <p:cNvSpPr>
            <a:spLocks noGrp="1"/>
          </p:cNvSpPr>
          <p:nvPr>
            <p:ph idx="1"/>
          </p:nvPr>
        </p:nvSpPr>
        <p:spPr>
          <a:xfrm>
            <a:off x="0" y="182880"/>
            <a:ext cx="12192000" cy="6675120"/>
          </a:xfrm>
        </p:spPr>
        <p:txBody>
          <a:bodyPr>
            <a:normAutofit/>
          </a:bodyPr>
          <a:lstStyle/>
          <a:p>
            <a:pPr marL="514350" indent="-514350">
              <a:lnSpc>
                <a:spcPct val="150000"/>
              </a:lnSpc>
              <a:spcBef>
                <a:spcPts val="0"/>
              </a:spcBef>
              <a:buFont typeface="+mj-lt"/>
              <a:buAutoNum type="arabicPeriod"/>
            </a:pPr>
            <a:r>
              <a:rPr lang="en-US" sz="1100" dirty="0" smtClean="0"/>
              <a:t>List 5 characteristics of the Roaring 20’s ___________________________________________________________________________________________________________________________________ ____________________________________________________________________________________________________________________________________________________________________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List 2 of Henry Ford’s accomplishments 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List 3 effects of the Model T 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List 3 industries that came about because of the automobile 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Charles Lindbergh 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Menlo Park - 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War of Currents - 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List 3 of Thomas Edison’s inventions 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List 3 of Nikola Tesla’s inventions 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Ice-cutting ___________________________________________________________________________________________________________________________________________________________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Consumerism 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List 5 reasons for the economic growth of the 1920s _________________________________________________________________________________________________________________________ ____________________________________________________________________________________________________________________________________________________________________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Installment Loans 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List 3 issues that reformers blamed alcohol for 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Corporation __________________________________________________________________________________________________________________________________________________________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Shares of stock 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Stock exchange 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Buying on margin 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Temperance Movement - 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Prohibition ___________________________________________________________________________________________________________________________________________________________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18</a:t>
            </a:r>
            <a:r>
              <a:rPr lang="en-US" sz="1100" baseline="30000" dirty="0" smtClean="0"/>
              <a:t>th</a:t>
            </a:r>
            <a:r>
              <a:rPr lang="en-US" sz="1100" dirty="0" smtClean="0"/>
              <a:t> Amendment 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Volstead Act 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smtClean="0"/>
              <a:t>List 3 problems that Prohibition created 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r>
              <a:rPr lang="en-US" sz="1100" dirty="0"/>
              <a:t>Speakeasies __________________________________________________________________________________________________________________________________________________________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a:pPr>
            <a:endParaRPr lang="en-US" sz="1100" dirty="0" smtClean="0"/>
          </a:p>
        </p:txBody>
      </p:sp>
    </p:spTree>
    <p:extLst>
      <p:ext uri="{BB962C8B-B14F-4D97-AF65-F5344CB8AC3E}">
        <p14:creationId xmlns:p14="http://schemas.microsoft.com/office/powerpoint/2010/main" val="17298006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514350" indent="-514350">
              <a:lnSpc>
                <a:spcPct val="150000"/>
              </a:lnSpc>
              <a:spcBef>
                <a:spcPts val="0"/>
              </a:spcBef>
              <a:buFont typeface="+mj-lt"/>
              <a:buAutoNum type="arabicPeriod" startAt="25"/>
            </a:pPr>
            <a:r>
              <a:rPr lang="en-US" sz="1100" dirty="0" smtClean="0"/>
              <a:t>Bootlegging - 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List 3 types of racketeering 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Gangster - ___________________________________________________________________________________________________________________________________________________________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Al Capone ___________________________________________________________________________________________________________________________________________________________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St. Valentine’s Day Massacre 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Women’s Suffrage - 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List 3 tactics of suffragists 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List 3 key women suffragists 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19</a:t>
            </a:r>
            <a:r>
              <a:rPr lang="en-US" sz="1100" baseline="30000" dirty="0" smtClean="0"/>
              <a:t>th</a:t>
            </a:r>
            <a:r>
              <a:rPr lang="en-US" sz="1100" dirty="0" smtClean="0"/>
              <a:t> Amendment 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List 5 changes for women in the 1920’s: ___________________________________________________________________________________________________________________________________ ____________________________________________________________________________________________________________________________________________________________________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Flappers _____________________________________________________________________________________________________________________________________________________________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First Great Migration 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List 3 reasons why African Americans left the South 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Harlem Renaissance 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List 2 </a:t>
            </a:r>
            <a:r>
              <a:rPr lang="en-US" sz="1100" dirty="0"/>
              <a:t>famous Harlem </a:t>
            </a:r>
            <a:r>
              <a:rPr lang="en-US" sz="1100" dirty="0" smtClean="0"/>
              <a:t>nightclubs 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NAACP ______________________________________________________________________________________________________________________________________________________________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a:t>S</a:t>
            </a:r>
            <a:r>
              <a:rPr lang="en-US" sz="1100" dirty="0" smtClean="0"/>
              <a:t>pectator sports - 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Age of mass media - 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Vaudeville - 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Harry Houdini 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Black Tuesday 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List 5 causes of the Stock Market Crash ____________________________________________________________________________________________________________________________________ ____________________________________________________________________________________________________________________________________________________________________</a:t>
            </a:r>
          </a:p>
          <a:p>
            <a:pPr marL="514350" indent="-514350">
              <a:lnSpc>
                <a:spcPct val="150000"/>
              </a:lnSpc>
              <a:spcBef>
                <a:spcPts val="0"/>
              </a:spcBef>
              <a:buFont typeface="+mj-lt"/>
              <a:buAutoNum type="arabicPeriod" startAt="25"/>
            </a:pPr>
            <a:r>
              <a:rPr lang="en-US" sz="1100" dirty="0" smtClean="0"/>
              <a:t>List 5 effects of the Stock Market Crash ____________________________________________________________________________________________________________________________________ 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16744868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normAutofit lnSpcReduction="10000"/>
          </a:bodyPr>
          <a:lstStyle/>
          <a:p>
            <a:pPr marL="0" indent="0" fontAlgn="base">
              <a:lnSpc>
                <a:spcPct val="120000"/>
              </a:lnSpc>
              <a:spcBef>
                <a:spcPts val="0"/>
              </a:spcBef>
              <a:buNone/>
            </a:pPr>
            <a:r>
              <a:rPr lang="en-US" sz="1600" b="1" dirty="0">
                <a:solidFill>
                  <a:srgbClr val="191919"/>
                </a:solidFill>
              </a:rPr>
              <a:t>The </a:t>
            </a:r>
            <a:r>
              <a:rPr lang="en-US" sz="1600" b="1" dirty="0"/>
              <a:t>Great </a:t>
            </a:r>
            <a:r>
              <a:rPr lang="en-US" sz="1600" b="1" dirty="0" smtClean="0"/>
              <a:t>Depression </a:t>
            </a:r>
            <a:r>
              <a:rPr lang="en-US" sz="1200" dirty="0" smtClean="0"/>
              <a:t>(late 1929 </a:t>
            </a:r>
            <a:r>
              <a:rPr lang="en-US" sz="1200" dirty="0"/>
              <a:t>to the early </a:t>
            </a:r>
            <a:r>
              <a:rPr lang="en-US" sz="1200" dirty="0" smtClean="0"/>
              <a:t>1940s) was </a:t>
            </a:r>
            <a:r>
              <a:rPr lang="en-US" sz="1200" dirty="0"/>
              <a:t>a severe economic downturn caused by an overly-confident, over-extended stock market and a drought that struck the South. </a:t>
            </a:r>
            <a:endParaRPr lang="en-US" sz="1200" dirty="0" smtClean="0"/>
          </a:p>
          <a:p>
            <a:pPr marL="0" indent="0" fontAlgn="base">
              <a:lnSpc>
                <a:spcPct val="120000"/>
              </a:lnSpc>
              <a:spcBef>
                <a:spcPts val="0"/>
              </a:spcBef>
              <a:buNone/>
            </a:pPr>
            <a:r>
              <a:rPr lang="en-US" sz="1200" b="1" u="sng" dirty="0" smtClean="0"/>
              <a:t>The Stock Market Crash</a:t>
            </a:r>
          </a:p>
          <a:p>
            <a:pPr marL="0" indent="0" fontAlgn="base">
              <a:lnSpc>
                <a:spcPct val="120000"/>
              </a:lnSpc>
              <a:spcBef>
                <a:spcPts val="0"/>
              </a:spcBef>
              <a:buNone/>
            </a:pPr>
            <a:r>
              <a:rPr lang="en-US" sz="1200" dirty="0" smtClean="0"/>
              <a:t>After </a:t>
            </a:r>
            <a:r>
              <a:rPr lang="en-US" sz="1200" dirty="0"/>
              <a:t>nearly a decade of optimism and prosperity, the United States was thrown into despair on Black Tuesday, October 29, 1929, the day the stock market crashed and the official beginning of the Great Depression. As stock prices plummeted with no hope of recovery, panic struck. Masses and masses of people tried to sell their stock, but no one was buying. The stock market, which had appeared to be the surest way to become rich, quickly became the path to </a:t>
            </a:r>
            <a:r>
              <a:rPr lang="en-US" sz="1200" dirty="0" smtClean="0"/>
              <a:t>bankruptcy.  And </a:t>
            </a:r>
            <a:r>
              <a:rPr lang="en-US" sz="1200" dirty="0"/>
              <a:t>yet, the Stock Market </a:t>
            </a:r>
            <a:r>
              <a:rPr lang="en-US" sz="1200" dirty="0" smtClean="0"/>
              <a:t>Crash</a:t>
            </a:r>
            <a:r>
              <a:rPr lang="en-US" sz="1200" dirty="0"/>
              <a:t> was just the beginning. Since many banks had also invested large portions of their clients' savings in the stock market, these banks were forced to close when the stock market crashed. Seeing a few banks close caused another panic across the country. Afraid they would lose their own savings, people rushed to banks that were still open to withdraw their money. This massive withdrawal of cash caused additional banks to close. Since there was no way for a bank's clients to recover any of their savings once the bank had closed, those who didn't reach the bank in time also became </a:t>
            </a:r>
            <a:r>
              <a:rPr lang="en-US" sz="1200" dirty="0" smtClean="0"/>
              <a:t>bankrupt.  Businesses </a:t>
            </a:r>
            <a:r>
              <a:rPr lang="en-US" sz="1200" dirty="0"/>
              <a:t>and industry were also affected. Having lost much of their own capital in either the Stock Market Crash or the bank closures, many businesses started cutting back their workers' hours or wages. In turn, consumers began to curb their spending, refraining from purchasing such things as luxury goods. This lack of consumer spending caused additional businesses to cut back wages or, more drastically, to lay off some of their workers. Some businesses couldn't stay open even with these cuts and soon closed their doors, leaving all their workers unemployed.</a:t>
            </a:r>
          </a:p>
          <a:p>
            <a:pPr marL="0" indent="0" fontAlgn="base">
              <a:lnSpc>
                <a:spcPct val="120000"/>
              </a:lnSpc>
              <a:spcBef>
                <a:spcPts val="0"/>
              </a:spcBef>
              <a:buNone/>
            </a:pPr>
            <a:r>
              <a:rPr lang="en-US" sz="1200" b="1" u="sng" dirty="0"/>
              <a:t>The Dust </a:t>
            </a:r>
            <a:r>
              <a:rPr lang="en-US" sz="1200" b="1" u="sng" dirty="0" smtClean="0"/>
              <a:t>Bowl</a:t>
            </a:r>
          </a:p>
          <a:p>
            <a:pPr marL="0" indent="0" fontAlgn="base">
              <a:lnSpc>
                <a:spcPct val="120000"/>
              </a:lnSpc>
              <a:spcBef>
                <a:spcPts val="0"/>
              </a:spcBef>
              <a:buNone/>
            </a:pPr>
            <a:r>
              <a:rPr lang="en-US" sz="1200" dirty="0" smtClean="0"/>
              <a:t>In </a:t>
            </a:r>
            <a:r>
              <a:rPr lang="en-US" sz="1200" dirty="0"/>
              <a:t>previous depressions, farmers were usually safe from </a:t>
            </a:r>
            <a:r>
              <a:rPr lang="en-US" sz="1200" dirty="0" smtClean="0"/>
              <a:t>a </a:t>
            </a:r>
            <a:r>
              <a:rPr lang="en-US" sz="1200" dirty="0"/>
              <a:t>depression because they could at least feed themselves. Unfortunately, during the Great Depression, the Great Plains were hit hard with both a drought and horrendous dust storms, creating what became known as the Dust </a:t>
            </a:r>
            <a:r>
              <a:rPr lang="en-US" sz="1200" dirty="0" smtClean="0"/>
              <a:t>Bowl.  Years </a:t>
            </a:r>
            <a:r>
              <a:rPr lang="en-US" sz="1200" dirty="0"/>
              <a:t>and years of overgrazing combined with the effects of a drought caused the grass to disappear. With just topsoil exposed, high winds picked up the loose dirt and whirled it for miles. The dust storms destroyed everything in their paths, leaving farmers without their </a:t>
            </a:r>
            <a:r>
              <a:rPr lang="en-US" sz="1200" dirty="0" smtClean="0"/>
              <a:t>crops.  Small </a:t>
            </a:r>
            <a:r>
              <a:rPr lang="en-US" sz="1200" dirty="0"/>
              <a:t>farmers were hit especially hard. Even before the dust storms hit, the invention of the tractor drastically cut the need for manpower on farms. These small farmers were usually already in debt, borrowing money for seed and paying it back when their crops came in. When the dust storms damaged the crops, not only could the small farmer not feed himself and his family, he could not pay back his debt. Banks would then foreclose on the small farms and the farmer's family would be both homeless and unemployed.</a:t>
            </a:r>
          </a:p>
          <a:p>
            <a:pPr marL="0" indent="0" fontAlgn="base">
              <a:lnSpc>
                <a:spcPct val="120000"/>
              </a:lnSpc>
              <a:spcBef>
                <a:spcPts val="0"/>
              </a:spcBef>
              <a:buNone/>
            </a:pPr>
            <a:r>
              <a:rPr lang="en-US" sz="1200" b="1" u="sng" dirty="0"/>
              <a:t>Riding the Rails</a:t>
            </a:r>
          </a:p>
          <a:p>
            <a:pPr marL="0" indent="0" fontAlgn="base">
              <a:lnSpc>
                <a:spcPct val="120000"/>
              </a:lnSpc>
              <a:spcBef>
                <a:spcPts val="0"/>
              </a:spcBef>
              <a:buNone/>
            </a:pPr>
            <a:r>
              <a:rPr lang="en-US" sz="1200" dirty="0"/>
              <a:t>During the Great Depression, millions of people were out of work across the United States. Unable to find another job locally, many unemployed people hit the road, traveling from place to place, hoping to find some work. A few of these people had cars, but most hitchhiked or "rode the rails</a:t>
            </a:r>
            <a:r>
              <a:rPr lang="en-US" sz="1200" dirty="0" smtClean="0"/>
              <a:t>.“  A </a:t>
            </a:r>
            <a:r>
              <a:rPr lang="en-US" sz="1200" dirty="0"/>
              <a:t>large portion of the people who rode the rails were teenagers, but there were also older men, women, and entire families who traveled in this manner. They would board freight trains and crisscross the country, hoping to find a job in one of the towns along the </a:t>
            </a:r>
            <a:r>
              <a:rPr lang="en-US" sz="1200" dirty="0" smtClean="0"/>
              <a:t>way.  When </a:t>
            </a:r>
            <a:r>
              <a:rPr lang="en-US" sz="1200" dirty="0"/>
              <a:t>there was a job opening, there were often literally a thousand people applying for the same job. Those who weren't lucky enough to get the job would perhaps stay in a shantytown (known as "</a:t>
            </a:r>
            <a:r>
              <a:rPr lang="en-US" sz="1200" dirty="0" err="1"/>
              <a:t>Hoovervilles</a:t>
            </a:r>
            <a:r>
              <a:rPr lang="en-US" sz="1200" dirty="0"/>
              <a:t>") outside of town. Housing in the shantytown was built out of any material that could be found freely, like driftwood, cardboard, or even </a:t>
            </a:r>
            <a:r>
              <a:rPr lang="en-US" sz="1200" dirty="0" smtClean="0"/>
              <a:t>newspapers.   The </a:t>
            </a:r>
            <a:r>
              <a:rPr lang="en-US" sz="1200" dirty="0"/>
              <a:t>farmers who had lost their homes and land usually headed west to California, where they heard rumors of agricultural jobs. Unfortunately, although there was some seasonal work, the conditions for these families were transient and hostile. Since many of these farmers came from Oklahoma and Arkansas, they were called the derogatory names of "Okies" and "</a:t>
            </a:r>
            <a:r>
              <a:rPr lang="en-US" sz="1200" dirty="0" err="1"/>
              <a:t>Arkies</a:t>
            </a:r>
            <a:r>
              <a:rPr lang="en-US" sz="1200" dirty="0"/>
              <a:t>." (The stories of these migrants to California were immortalized in the fictional book, </a:t>
            </a:r>
            <a:r>
              <a:rPr lang="en-US" sz="1200" i="1" dirty="0"/>
              <a:t>The Grapes of Wrath</a:t>
            </a:r>
            <a:r>
              <a:rPr lang="en-US" sz="1200" dirty="0"/>
              <a:t> by John Steinbeck.)</a:t>
            </a:r>
          </a:p>
          <a:p>
            <a:pPr marL="0" indent="0" fontAlgn="base">
              <a:lnSpc>
                <a:spcPct val="120000"/>
              </a:lnSpc>
              <a:spcBef>
                <a:spcPts val="0"/>
              </a:spcBef>
              <a:buNone/>
            </a:pPr>
            <a:r>
              <a:rPr lang="en-US" sz="1200" b="1" u="sng" dirty="0"/>
              <a:t>Roosevelt and the New Deal</a:t>
            </a:r>
          </a:p>
          <a:p>
            <a:pPr marL="0" indent="0" fontAlgn="base">
              <a:lnSpc>
                <a:spcPct val="120000"/>
              </a:lnSpc>
              <a:spcBef>
                <a:spcPts val="0"/>
              </a:spcBef>
              <a:buNone/>
            </a:pPr>
            <a:r>
              <a:rPr lang="en-US" sz="1200" dirty="0"/>
              <a:t>The U.S. economy broke down and entered the Great Depression during the presidency of Herbert Hoover. Although President Hoover repeatedly spoke of optimism, the people blamed him for the Great Depression. Just as the shantytowns were named </a:t>
            </a:r>
            <a:r>
              <a:rPr lang="en-US" sz="1200" dirty="0" err="1"/>
              <a:t>Hoovervilles</a:t>
            </a:r>
            <a:r>
              <a:rPr lang="en-US" sz="1200" dirty="0"/>
              <a:t> after him, newspapers became known as "Hoover blankets," pockets of pants turned inside out (to show they were empty) were called "Hoover flags," and broken-down cars pulled by horses were known as "</a:t>
            </a:r>
            <a:r>
              <a:rPr lang="en-US" sz="1200" dirty="0" smtClean="0"/>
              <a:t>Hoover-wagons. “During </a:t>
            </a:r>
            <a:r>
              <a:rPr lang="en-US" sz="1200" dirty="0"/>
              <a:t>the 1932 presidential election, Hoover did not stand a chance at reelection and Franklin D. Roosevelt won in a landslide. People of the United States had high hopes that President Roosevelt would be able to solve all their woes. As soon as Roosevelt took office, he closed all the banks and only let them reopen once they were stabilized. </a:t>
            </a:r>
          </a:p>
        </p:txBody>
      </p:sp>
    </p:spTree>
    <p:extLst>
      <p:ext uri="{BB962C8B-B14F-4D97-AF65-F5344CB8AC3E}">
        <p14:creationId xmlns:p14="http://schemas.microsoft.com/office/powerpoint/2010/main" val="3523085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52 slides with notes</a:t>
            </a:r>
          </a:p>
          <a:p>
            <a:pPr lvl="1"/>
            <a:r>
              <a:rPr lang="en-US" dirty="0" smtClean="0"/>
              <a:t>27 long notes = 5/day  = 6 classes</a:t>
            </a:r>
          </a:p>
          <a:p>
            <a:pPr lvl="1"/>
            <a:r>
              <a:rPr lang="en-US" u="sng" dirty="0" smtClean="0"/>
              <a:t>25 short notes – 8/day = 3 classes</a:t>
            </a:r>
          </a:p>
          <a:p>
            <a:pPr lvl="1"/>
            <a:r>
              <a:rPr lang="en-US" dirty="0" smtClean="0"/>
              <a:t>9 classes of notes</a:t>
            </a:r>
          </a:p>
          <a:p>
            <a:pPr lvl="1"/>
            <a:r>
              <a:rPr lang="en-US" dirty="0" smtClean="0"/>
              <a:t>Videos – Ford, Lindbergh, Edison/Tesla, Prohibition, Al Capone</a:t>
            </a:r>
          </a:p>
          <a:p>
            <a:pPr lvl="1"/>
            <a:r>
              <a:rPr lang="en-US" dirty="0" smtClean="0"/>
              <a:t>Ice cutting</a:t>
            </a:r>
          </a:p>
          <a:p>
            <a:endParaRPr lang="en-US" dirty="0"/>
          </a:p>
        </p:txBody>
      </p:sp>
    </p:spTree>
    <p:extLst>
      <p:ext uri="{BB962C8B-B14F-4D97-AF65-F5344CB8AC3E}">
        <p14:creationId xmlns:p14="http://schemas.microsoft.com/office/powerpoint/2010/main" val="933743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10381</TotalTime>
  <Words>7606</Words>
  <Application>Microsoft Office PowerPoint</Application>
  <PresentationFormat>Widescreen</PresentationFormat>
  <Paragraphs>957</Paragraphs>
  <Slides>118</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118</vt:i4>
      </vt:variant>
    </vt:vector>
  </HeadingPairs>
  <TitlesOfParts>
    <vt:vector size="124" baseType="lpstr">
      <vt:lpstr>Arial</vt:lpstr>
      <vt:lpstr>Calibri</vt:lpstr>
      <vt:lpstr>Calibri Light</vt:lpstr>
      <vt:lpstr>Century Gothic</vt:lpstr>
      <vt:lpstr>Felix Titling</vt:lpstr>
      <vt:lpstr>Office Theme</vt:lpstr>
      <vt:lpstr>PowerPoint Presentation</vt:lpstr>
      <vt:lpstr>Increasing Technology during the 1920’s</vt:lpstr>
      <vt:lpstr>  Henry Ford 1863-1947   </vt:lpstr>
      <vt:lpstr>PowerPoint Presentation</vt:lpstr>
      <vt:lpstr>Why was it called the Tin Lizzie?</vt:lpstr>
      <vt:lpstr>Other impacts of the automobile</vt:lpstr>
      <vt:lpstr>Airline Industry in the 1920’s </vt:lpstr>
      <vt:lpstr>Friday, November 13, 2015</vt:lpstr>
      <vt:lpstr>Charles Lindbergh’s Spirit of St. Louis </vt:lpstr>
      <vt:lpstr>Thomas Edison – “The Wizard of Menlo Park”</vt:lpstr>
      <vt:lpstr>PowerPoint Presentation</vt:lpstr>
      <vt:lpstr>Who really invented the light bulb?</vt:lpstr>
      <vt:lpstr>Who is Nikola Tesla?</vt:lpstr>
      <vt:lpstr> Thomas Edison vs Nikola Tesla</vt:lpstr>
      <vt:lpstr>City Street Lamps</vt:lpstr>
      <vt:lpstr>PowerPoint Presentation</vt:lpstr>
      <vt:lpstr>PowerPoint Presentation</vt:lpstr>
      <vt:lpstr>Stillwater Lake, Pocono Mountains PA was the source of the ice delivered to the Wyoming Valley</vt:lpstr>
      <vt:lpstr>PowerPoint Presentation</vt:lpstr>
      <vt:lpstr>PowerPoint Presentation</vt:lpstr>
      <vt:lpstr>PowerPoint Presentation</vt:lpstr>
      <vt:lpstr>Thursday, November 12, 2015</vt:lpstr>
      <vt:lpstr>Increased Economy during the 1920’s</vt:lpstr>
      <vt:lpstr>In the 1920’s - America’s standard of living soared</vt:lpstr>
      <vt:lpstr>PowerPoint Presentation</vt:lpstr>
      <vt:lpstr>During the early 1900’s, many businesses realized that in order to make huge profits they needed to open more stores.  With the mass production of trucks and new roads and highways being built, this allowed for businesses to be able to ship their products to all of their stores.  This brought on the rise of the Chain Stores</vt:lpstr>
      <vt:lpstr>Installment Loans – buying products on credit</vt:lpstr>
      <vt:lpstr>PowerPoint Presentation</vt:lpstr>
      <vt:lpstr>Friday, November 13, 2015</vt:lpstr>
      <vt:lpstr>The booming stock market during the 1920’s</vt:lpstr>
      <vt:lpstr> </vt:lpstr>
      <vt:lpstr>PowerPoint Presentation</vt:lpstr>
      <vt:lpstr>PowerPoint Presentation</vt:lpstr>
      <vt:lpstr>NY Financial District (Lower Manhattan) </vt:lpstr>
      <vt:lpstr>Buying on Margin</vt:lpstr>
      <vt:lpstr>PowerPoint Presentation</vt:lpstr>
      <vt:lpstr>Monday, November 16, 2015</vt:lpstr>
      <vt:lpstr>Terms for Quiz on Wednesday</vt:lpstr>
      <vt:lpstr>Prohibition &amp; Organized Crime during the 1920’s</vt:lpstr>
      <vt:lpstr>PowerPoint Presentation</vt:lpstr>
      <vt:lpstr>PowerPoint Presentation</vt:lpstr>
      <vt:lpstr>Tuesday, November 17, 2015</vt:lpstr>
      <vt:lpstr>Speakeasies – illegal, secret bars during Prohibition </vt:lpstr>
      <vt:lpstr>PowerPoint Presentation</vt:lpstr>
      <vt:lpstr>PowerPoint Presentation</vt:lpstr>
      <vt:lpstr>PowerPoint Presentation</vt:lpstr>
      <vt:lpstr>PowerPoint Presentation</vt:lpstr>
      <vt:lpstr>Organized Crime in the 1920’s</vt:lpstr>
      <vt:lpstr>Al Capone     1899-1947</vt:lpstr>
      <vt:lpstr>Alcatraz Prison with the Golden Gate Bridge</vt:lpstr>
      <vt:lpstr>PowerPoint Presentation</vt:lpstr>
      <vt:lpstr>PowerPoint Presentation</vt:lpstr>
      <vt:lpstr>Changes for women in the 1920’s</vt:lpstr>
      <vt:lpstr>PowerPoint Presentation</vt:lpstr>
      <vt:lpstr>PowerPoint Presentation</vt:lpstr>
      <vt:lpstr>PowerPoint Presentation</vt:lpstr>
      <vt:lpstr>PowerPoint Presentation</vt:lpstr>
      <vt:lpstr> The 1920’s was a very liberating time in the US. They just got the right to vote and wanted even more equality.  </vt:lpstr>
      <vt:lpstr>Wednesday, November 18, 2015</vt:lpstr>
      <vt:lpstr>Some problems in education in the 1920’s</vt:lpstr>
      <vt:lpstr>Friday, November 20, 2015</vt:lpstr>
      <vt:lpstr>Changes for African Americans in the 1920’s</vt:lpstr>
      <vt:lpstr> </vt:lpstr>
      <vt:lpstr>PowerPoint Presentation</vt:lpstr>
      <vt:lpstr>Nightclubs in Harlem</vt:lpstr>
      <vt:lpstr>Influential African-Americans during Harlem Renaissance </vt:lpstr>
      <vt:lpstr>PowerPoint Presentation</vt:lpstr>
      <vt:lpstr>PowerPoint Presentation</vt:lpstr>
      <vt:lpstr>Thursday, November 19, 2015</vt:lpstr>
      <vt:lpstr>Lesson Objectives</vt:lpstr>
      <vt:lpstr>Changing Cities</vt:lpstr>
      <vt:lpstr>PowerPoint Presentation</vt:lpstr>
      <vt:lpstr>The Rise of Mass Media and Spectator Sports in the 1920’s</vt:lpstr>
      <vt:lpstr>ACTIVITY</vt:lpstr>
      <vt:lpstr>PowerPoint Presentation</vt:lpstr>
      <vt:lpstr>ACTIVITY</vt:lpstr>
      <vt:lpstr>PowerPoint Presentation</vt:lpstr>
      <vt:lpstr>PowerPoint Presentation</vt:lpstr>
      <vt:lpstr>Some Movie Stars of the 1920’s – Charlie Chaplin, Buster Keaton &amp; Greta Garbo</vt:lpstr>
      <vt:lpstr>PowerPoint Presentation</vt:lpstr>
      <vt:lpstr>PowerPoint Presentation</vt:lpstr>
      <vt:lpstr>Popular Authors of the 1920’s</vt:lpstr>
      <vt:lpstr>PowerPoint Presentation</vt:lpstr>
      <vt:lpstr>Review</vt:lpstr>
      <vt:lpstr>Closure Activity</vt:lpstr>
      <vt:lpstr>The Stock Market Crash of 1929</vt:lpstr>
      <vt:lpstr>PowerPoint Presentation</vt:lpstr>
      <vt:lpstr>5 Causes of the Stock Market Crash of 1929</vt:lpstr>
      <vt:lpstr>Effects of the Stock Market Crash of 1929 </vt:lpstr>
      <vt:lpstr>TEST TODAY</vt:lpstr>
      <vt:lpstr>TEST TODAY</vt:lpstr>
      <vt:lpstr>U.S. II Quiz – The Roaring 20’s  Name: ___________________________________________________________________________________ Date: ___________________________________________ Period: _____________  Word Bank:  A. Buying on margin  F. Model T B. Consumerism  G. Prohibition C. Corporation   H. Stock exchange D. Henry Ford   I. Temperance Movement E. Installment Loans  J. Thomas Edison</vt:lpstr>
      <vt:lpstr>U.S. II Quiz – The Roaring 20’s   Name: ___________________________________________________________________________________ Date: ___________________________________________ Period: _____________  </vt:lpstr>
      <vt:lpstr>U.S. II Quiz – The Roaring 20’s  Name: ___________________________________________________________________________________ Date: ___________________________________________ Period: _____________  Word Bank:  A. Buying on margin  F. Model T B. Consumerism  G. Prohibition C. Corporation   H. Stock exchange D. Henry Ford   I. Temperance Movement E. Installment Loans  J. Thomas Edison   #1-5: B, D, E, F, J #6-10:  A, C, G, H, I</vt:lpstr>
      <vt:lpstr>U.S. II Quiz – The Roaring 20’s  Name: ___________________________________________________________________________________ Date: ___________________________________________ Period: _____________  Word Bank:  A. Buying on margin  F. Model T B. Consumerism  G. Prohibition C. Corporation   H. Stock exchange D. Henry Ford   I. Temperance Movement E. Installment Loans  J. Thomas Edison   #1-5: B, D, E, F, J #6-10:  A, C, G, H, I</vt:lpstr>
      <vt:lpstr>U.S. History II – Test Review – The Roaring 20s   Name: _________________________________________________ Date: _______________ Period: _____</vt:lpstr>
      <vt:lpstr>PowerPoint Presentation</vt:lpstr>
      <vt:lpstr>PowerPoint Presentation</vt:lpstr>
      <vt:lpstr>PowerPoint Presentation</vt:lpstr>
      <vt:lpstr>Test Review: Chapters 12 &amp; 13 Name: _____________________________________    Date: _________________</vt:lpstr>
      <vt:lpstr>PowerPoint Presentation</vt:lpstr>
      <vt:lpstr>US II Test Chapters 12 &amp; 13 Name: ______________________________   Period:  _______    Date: ___/___/___</vt:lpstr>
      <vt:lpstr>PowerPoint Presentation</vt:lpstr>
      <vt:lpstr>PowerPoint Presentation</vt:lpstr>
      <vt:lpstr>PowerPoint Presentation</vt:lpstr>
      <vt:lpstr>US II Test Chapters 12 &amp; 13 Name: ______________________________   Period:  _______    Date: ___/___/___</vt:lpstr>
      <vt:lpstr>PowerPoint Presentation</vt:lpstr>
      <vt:lpstr>PowerPoint Presentation</vt:lpstr>
      <vt:lpstr>PowerPoint Presentation</vt:lpstr>
      <vt:lpstr>Open ended questions</vt:lpstr>
      <vt:lpstr>Homework Sheets</vt:lpstr>
      <vt:lpstr>PowerPoint Presentation</vt:lpstr>
      <vt:lpstr>PowerPoint Presentation</vt:lpstr>
      <vt:lpstr>PowerPoint Presentation</vt:lpstr>
      <vt:lpstr>PowerPoint Presentation</vt:lpstr>
      <vt:lpstr>Quiz Terms </vt:lpstr>
      <vt:lpstr>Quiz: Chapter 12/13  Name: ____________________   Date:___/___/___</vt:lpstr>
      <vt:lpstr>Quiz: Chapter 12/13  Name: ____________________   Date:___/___/___</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dc:title>
  <dc:creator>System Administrator</dc:creator>
  <cp:lastModifiedBy>System Administrator</cp:lastModifiedBy>
  <cp:revision>369</cp:revision>
  <cp:lastPrinted>2015-11-19T13:23:30Z</cp:lastPrinted>
  <dcterms:created xsi:type="dcterms:W3CDTF">2014-09-23T18:01:29Z</dcterms:created>
  <dcterms:modified xsi:type="dcterms:W3CDTF">2015-11-23T17:54:51Z</dcterms:modified>
</cp:coreProperties>
</file>